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6"/>
  </p:notesMasterIdLst>
  <p:sldIdLst>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nne Carter" initials="MC"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6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6" autoAdjust="0"/>
  </p:normalViewPr>
  <p:slideViewPr>
    <p:cSldViewPr>
      <p:cViewPr>
        <p:scale>
          <a:sx n="90" d="100"/>
          <a:sy n="90" d="100"/>
        </p:scale>
        <p:origin x="-100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097D888-AEA8-459D-AD94-4E8A13590F2C}" type="datetimeFigureOut">
              <a:rPr lang="en-GB" smtClean="0"/>
              <a:t>17/02/2014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2F5EBC4-C75D-4979-98F3-6547C0465C26}" type="slidenum">
              <a:rPr lang="en-GB" smtClean="0"/>
              <a:t>‹#›</a:t>
            </a:fld>
            <a:endParaRPr lang="en-GB" dirty="0"/>
          </a:p>
        </p:txBody>
      </p:sp>
    </p:spTree>
    <p:extLst>
      <p:ext uri="{BB962C8B-B14F-4D97-AF65-F5344CB8AC3E}">
        <p14:creationId xmlns:p14="http://schemas.microsoft.com/office/powerpoint/2010/main" val="72864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F5EBC4-C75D-4979-98F3-6547C0465C26}" type="slidenum">
              <a:rPr lang="en-GB" smtClean="0"/>
              <a:t>1</a:t>
            </a:fld>
            <a:endParaRPr lang="en-GB" dirty="0"/>
          </a:p>
        </p:txBody>
      </p:sp>
    </p:spTree>
    <p:extLst>
      <p:ext uri="{BB962C8B-B14F-4D97-AF65-F5344CB8AC3E}">
        <p14:creationId xmlns:p14="http://schemas.microsoft.com/office/powerpoint/2010/main" val="2140408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pPr marL="228600" indent="-228600" eaLnBrk="1" hangingPunct="1">
              <a:buFont typeface="Calibri" pitchFamily="34" charset="0"/>
              <a:buAutoNum type="arabicPeriod"/>
            </a:pPr>
            <a:endParaRPr lang="en-GB" smtClean="0"/>
          </a:p>
        </p:txBody>
      </p:sp>
      <p:sp>
        <p:nvSpPr>
          <p:cNvPr id="69636" name="Slide Number Placeholder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24C81FB-A768-454D-9062-E91BB4248D3A}" type="slidenum">
              <a:rPr lang="en-GB" smtClean="0"/>
              <a:pPr eaLnBrk="1" hangingPunct="1"/>
              <a:t>11</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Each quadrant may represent a priority/relationship</a:t>
            </a:r>
            <a:endParaRPr lang="en-GB" dirty="0" smtClean="0"/>
          </a:p>
          <a:p>
            <a:endParaRPr lang="en-GB" dirty="0" smtClean="0"/>
          </a:p>
          <a:p>
            <a:r>
              <a:rPr lang="en-GB" dirty="0" smtClean="0"/>
              <a:t>Low Influence/Low Interest – </a:t>
            </a:r>
            <a:r>
              <a:rPr lang="en-GB" b="1" dirty="0" smtClean="0"/>
              <a:t>Monitor</a:t>
            </a:r>
          </a:p>
          <a:p>
            <a:endParaRPr lang="en-GB" dirty="0" smtClean="0"/>
          </a:p>
          <a:p>
            <a:r>
              <a:rPr lang="en-GB" dirty="0" smtClean="0"/>
              <a:t>Low Influence/High Interest –  </a:t>
            </a:r>
            <a:r>
              <a:rPr lang="en-GB" b="1" dirty="0" smtClean="0"/>
              <a:t>Keep Informed</a:t>
            </a:r>
          </a:p>
          <a:p>
            <a:endParaRPr lang="en-GB" dirty="0" smtClean="0"/>
          </a:p>
          <a:p>
            <a:r>
              <a:rPr lang="en-GB" dirty="0" smtClean="0"/>
              <a:t>High Influence/Low Interest –  </a:t>
            </a:r>
            <a:r>
              <a:rPr lang="en-GB" b="1" dirty="0" smtClean="0"/>
              <a:t>Keep Satisfied</a:t>
            </a:r>
          </a:p>
          <a:p>
            <a:endParaRPr lang="en-GB" dirty="0" smtClean="0"/>
          </a:p>
          <a:p>
            <a:r>
              <a:rPr lang="en-GB" dirty="0" smtClean="0"/>
              <a:t>High Influence/High Interest – </a:t>
            </a:r>
            <a:r>
              <a:rPr lang="en-GB" b="1" dirty="0" smtClean="0"/>
              <a:t>Manage closely</a:t>
            </a:r>
          </a:p>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12</a:t>
            </a:fld>
            <a:endParaRPr lang="en-GB"/>
          </a:p>
        </p:txBody>
      </p:sp>
    </p:spTree>
    <p:extLst>
      <p:ext uri="{BB962C8B-B14F-4D97-AF65-F5344CB8AC3E}">
        <p14:creationId xmlns:p14="http://schemas.microsoft.com/office/powerpoint/2010/main" val="3766980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They help an NGO to pay for activities that donors will not fund, or handle unplanned events (</a:t>
            </a:r>
            <a:r>
              <a:rPr lang="en-GB" sz="1200" kern="1200" dirty="0" err="1" smtClean="0">
                <a:solidFill>
                  <a:schemeClr val="tx1"/>
                </a:solidFill>
                <a:effectLst/>
                <a:latin typeface="+mn-lt"/>
                <a:ea typeface="+mn-ea"/>
                <a:cs typeface="+mn-cs"/>
              </a:rPr>
              <a:t>eg</a:t>
            </a:r>
            <a:r>
              <a:rPr lang="en-GB" sz="1200" kern="1200" dirty="0" smtClean="0">
                <a:solidFill>
                  <a:schemeClr val="tx1"/>
                </a:solidFill>
                <a:effectLst/>
                <a:latin typeface="+mn-lt"/>
                <a:ea typeface="+mn-ea"/>
                <a:cs typeface="+mn-cs"/>
              </a:rPr>
              <a:t> responding to new needs, or paying for legal costs or sickness cover).</a:t>
            </a:r>
          </a:p>
          <a:p>
            <a:r>
              <a:rPr lang="en-GB" sz="1200" b="0" i="0" kern="1200" dirty="0" smtClean="0">
                <a:solidFill>
                  <a:schemeClr val="tx1"/>
                </a:solidFill>
                <a:effectLst/>
                <a:latin typeface="+mn-lt"/>
                <a:ea typeface="+mn-ea"/>
                <a:cs typeface="+mn-cs"/>
              </a:rPr>
              <a:t>General reserves have to be built up from unrestricted income. (This is because any surplus on a restricted project is tied to the same restrictions as the original project: it cannot be used to cover other costs.)</a:t>
            </a:r>
          </a:p>
          <a:p>
            <a:r>
              <a:rPr lang="en-GB" sz="1200" b="0" i="0" kern="1200" dirty="0" smtClean="0">
                <a:solidFill>
                  <a:schemeClr val="tx1"/>
                </a:solidFill>
                <a:effectLst/>
                <a:latin typeface="+mn-lt"/>
                <a:ea typeface="+mn-ea"/>
                <a:cs typeface="+mn-cs"/>
              </a:rPr>
              <a:t>"Not-for-profit" does not mean that NGOs are not allowed to make a surplus. Every NGO should plan to build up reserves as part of its financing strategy.</a:t>
            </a:r>
          </a:p>
          <a:p>
            <a:endParaRPr lang="pt-PT" sz="1200" b="0" i="0" kern="1200" dirty="0" smtClean="0">
              <a:solidFill>
                <a:schemeClr val="tx1"/>
              </a:solidFill>
              <a:effectLst/>
              <a:latin typeface="+mn-lt"/>
              <a:ea typeface="+mn-ea"/>
              <a:cs typeface="+mn-cs"/>
            </a:endParaRPr>
          </a:p>
          <a:p>
            <a:endParaRPr lang="en-GB" sz="1200" b="0" i="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26</a:t>
            </a:fld>
            <a:endParaRPr lang="en-GB"/>
          </a:p>
        </p:txBody>
      </p:sp>
    </p:spTree>
    <p:extLst>
      <p:ext uri="{BB962C8B-B14F-4D97-AF65-F5344CB8AC3E}">
        <p14:creationId xmlns:p14="http://schemas.microsoft.com/office/powerpoint/2010/main" val="1325705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It is often useful to set a target level of reserves to cover specific costs, such as:</a:t>
            </a:r>
          </a:p>
          <a:p>
            <a:r>
              <a:rPr lang="en-GB" sz="1200" b="0" i="0" kern="1200" dirty="0" smtClean="0">
                <a:solidFill>
                  <a:schemeClr val="tx1"/>
                </a:solidFill>
                <a:effectLst/>
                <a:latin typeface="+mn-lt"/>
                <a:ea typeface="+mn-ea"/>
                <a:cs typeface="+mn-cs"/>
              </a:rPr>
              <a:t>The cost of keeping the organisation running for 2 or 3 months,</a:t>
            </a:r>
          </a:p>
          <a:p>
            <a:r>
              <a:rPr lang="en-GB" sz="1200" b="0" i="0" kern="1200" dirty="0" smtClean="0">
                <a:solidFill>
                  <a:schemeClr val="tx1"/>
                </a:solidFill>
                <a:effectLst/>
                <a:latin typeface="+mn-lt"/>
                <a:ea typeface="+mn-ea"/>
                <a:cs typeface="+mn-cs"/>
              </a:rPr>
              <a:t>The cost of closing the organisation down (including closing down activities, paying off staff, terminating leases </a:t>
            </a:r>
            <a:r>
              <a:rPr lang="en-GB" sz="1200" b="0" i="0" kern="1200" dirty="0" err="1" smtClean="0">
                <a:solidFill>
                  <a:schemeClr val="tx1"/>
                </a:solidFill>
                <a:effectLst/>
                <a:latin typeface="+mn-lt"/>
                <a:ea typeface="+mn-ea"/>
                <a:cs typeface="+mn-cs"/>
              </a:rPr>
              <a:t>etc</a:t>
            </a:r>
            <a:r>
              <a:rPr lang="en-GB" sz="1200" b="0" i="0" kern="1200" dirty="0" smtClean="0">
                <a:solidFill>
                  <a:schemeClr val="tx1"/>
                </a:solidFill>
                <a:effectLst/>
                <a:latin typeface="+mn-lt"/>
                <a:ea typeface="+mn-ea"/>
                <a:cs typeface="+mn-cs"/>
              </a:rPr>
              <a:t>)</a:t>
            </a:r>
          </a:p>
          <a:p>
            <a:r>
              <a:rPr lang="en-GB" sz="1200" b="0" i="0" kern="1200" dirty="0" smtClean="0">
                <a:solidFill>
                  <a:schemeClr val="tx1"/>
                </a:solidFill>
                <a:effectLst/>
                <a:latin typeface="+mn-lt"/>
                <a:ea typeface="+mn-ea"/>
                <a:cs typeface="+mn-cs"/>
              </a:rPr>
              <a:t>Generally, many NGOs plan to hold enough reserves to pay for around 3 months' expenditure. The board should decide what policy to follow, after considering the specific goals, risks and opportunities that your NGO faces.</a:t>
            </a:r>
          </a:p>
          <a:p>
            <a:r>
              <a:rPr lang="en-GB" sz="1200" b="0" i="0" kern="1200" dirty="0" smtClean="0">
                <a:solidFill>
                  <a:schemeClr val="tx1"/>
                </a:solidFill>
                <a:effectLst/>
                <a:latin typeface="+mn-lt"/>
                <a:ea typeface="+mn-ea"/>
                <a:cs typeface="+mn-cs"/>
              </a:rPr>
              <a:t>It is normally illegal to have negative general reserves: it can mean that you are paying for general costs out of restricted funds. If you find yourself in this position, then you must give it attention straight away – maybe by getting professional advice.</a:t>
            </a:r>
          </a:p>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27</a:t>
            </a:fld>
            <a:endParaRPr lang="en-GB"/>
          </a:p>
        </p:txBody>
      </p:sp>
    </p:spTree>
    <p:extLst>
      <p:ext uri="{BB962C8B-B14F-4D97-AF65-F5344CB8AC3E}">
        <p14:creationId xmlns:p14="http://schemas.microsoft.com/office/powerpoint/2010/main" val="3379964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mn-ea"/>
                <a:cs typeface="+mn-cs"/>
              </a:rPr>
              <a:t>Under-funding</a:t>
            </a:r>
          </a:p>
          <a:p>
            <a:r>
              <a:rPr lang="en-GB" sz="1200" b="0" i="0" u="none" strike="noStrike" kern="1200" baseline="0" dirty="0" smtClean="0">
                <a:solidFill>
                  <a:schemeClr val="tx1"/>
                </a:solidFill>
                <a:latin typeface="+mn-lt"/>
                <a:ea typeface="+mn-ea"/>
                <a:cs typeface="+mn-cs"/>
              </a:rPr>
              <a:t>Many donors do not like to fund administration costs and overheads. They prefer to make grants</a:t>
            </a:r>
          </a:p>
          <a:p>
            <a:r>
              <a:rPr lang="en-GB" sz="1200" b="0" i="0" u="none" strike="noStrike" kern="1200" baseline="0" dirty="0" smtClean="0">
                <a:solidFill>
                  <a:schemeClr val="tx1"/>
                </a:solidFill>
                <a:latin typeface="+mn-lt"/>
                <a:ea typeface="+mn-ea"/>
                <a:cs typeface="+mn-cs"/>
              </a:rPr>
              <a:t>for projects with obvious outputs. For instance, they like to be able to say that their grants built</a:t>
            </a:r>
          </a:p>
          <a:p>
            <a:r>
              <a:rPr lang="en-GB" sz="1200" b="0" i="0" u="none" strike="noStrike" kern="1200" baseline="0" dirty="0" smtClean="0">
                <a:solidFill>
                  <a:schemeClr val="tx1"/>
                </a:solidFill>
                <a:latin typeface="+mn-lt"/>
                <a:ea typeface="+mn-ea"/>
                <a:cs typeface="+mn-cs"/>
              </a:rPr>
              <a:t>three schools or ran ten community workshops. It is hard for some donors to see the direct impact</a:t>
            </a:r>
          </a:p>
          <a:p>
            <a:r>
              <a:rPr lang="en-GB" sz="1200" b="0" i="0" u="none" strike="noStrike" kern="1200" baseline="0" dirty="0" smtClean="0">
                <a:solidFill>
                  <a:schemeClr val="tx1"/>
                </a:solidFill>
                <a:latin typeface="+mn-lt"/>
                <a:ea typeface="+mn-ea"/>
                <a:cs typeface="+mn-cs"/>
              </a:rPr>
              <a:t>of funding office costs such as rent.</a:t>
            </a:r>
          </a:p>
          <a:p>
            <a:r>
              <a:rPr lang="en-GB" sz="1200" b="0" i="0" u="none" strike="noStrike" kern="1200" baseline="0" dirty="0" smtClean="0">
                <a:solidFill>
                  <a:schemeClr val="tx1"/>
                </a:solidFill>
                <a:latin typeface="+mn-lt"/>
                <a:ea typeface="+mn-ea"/>
                <a:cs typeface="+mn-cs"/>
              </a:rPr>
              <a:t>But no organisation can operate without incurring core costs. Some donors recognise this and</a:t>
            </a:r>
          </a:p>
          <a:p>
            <a:r>
              <a:rPr lang="en-GB" sz="1200" b="0" i="0" u="none" strike="noStrike" kern="1200" baseline="0" dirty="0" smtClean="0">
                <a:solidFill>
                  <a:schemeClr val="tx1"/>
                </a:solidFill>
                <a:latin typeface="+mn-lt"/>
                <a:ea typeface="+mn-ea"/>
                <a:cs typeface="+mn-cs"/>
              </a:rPr>
              <a:t>operate on a long-term basis of organisational development. Others do not.</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Under-budgeting</a:t>
            </a:r>
          </a:p>
          <a:p>
            <a:r>
              <a:rPr lang="en-GB" sz="1200" b="0" i="0" u="none" strike="noStrike" kern="1200" baseline="0" dirty="0" smtClean="0">
                <a:solidFill>
                  <a:schemeClr val="tx1"/>
                </a:solidFill>
                <a:latin typeface="+mn-lt"/>
                <a:ea typeface="+mn-ea"/>
                <a:cs typeface="+mn-cs"/>
              </a:rPr>
              <a:t>The problem is made worse by the common practice of budgeting (deliberately or otherwise) for</a:t>
            </a:r>
          </a:p>
          <a:p>
            <a:r>
              <a:rPr lang="en-GB" sz="1200" b="0" i="0" u="none" strike="noStrike" kern="1200" baseline="0" dirty="0" smtClean="0">
                <a:solidFill>
                  <a:schemeClr val="tx1"/>
                </a:solidFill>
                <a:latin typeface="+mn-lt"/>
                <a:ea typeface="+mn-ea"/>
                <a:cs typeface="+mn-cs"/>
              </a:rPr>
              <a:t>direct project costs only. These costs are still incurred so the shortfall has to come from</a:t>
            </a:r>
          </a:p>
          <a:p>
            <a:r>
              <a:rPr lang="en-GB" sz="1200" b="0" i="0" u="none" strike="noStrike" kern="1200" baseline="0" dirty="0" smtClean="0">
                <a:solidFill>
                  <a:schemeClr val="tx1"/>
                </a:solidFill>
                <a:latin typeface="+mn-lt"/>
                <a:ea typeface="+mn-ea"/>
                <a:cs typeface="+mn-cs"/>
              </a:rPr>
              <a:t>somewhere.</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Over-budgeting</a:t>
            </a:r>
          </a:p>
          <a:p>
            <a:r>
              <a:rPr lang="en-GB" sz="1200" b="0" i="0" u="none" strike="noStrike" kern="1200" baseline="0" dirty="0" smtClean="0">
                <a:solidFill>
                  <a:schemeClr val="tx1"/>
                </a:solidFill>
                <a:latin typeface="+mn-lt"/>
                <a:ea typeface="+mn-ea"/>
                <a:cs typeface="+mn-cs"/>
              </a:rPr>
              <a:t>Some project budgets turn out to have been over-estimated. This is a problem if a percentage of</a:t>
            </a:r>
          </a:p>
          <a:p>
            <a:r>
              <a:rPr lang="en-GB" sz="1200" b="0" i="0" u="none" strike="noStrike" kern="1200" baseline="0" dirty="0" smtClean="0">
                <a:solidFill>
                  <a:schemeClr val="tx1"/>
                </a:solidFill>
                <a:latin typeface="+mn-lt"/>
                <a:ea typeface="+mn-ea"/>
                <a:cs typeface="+mn-cs"/>
              </a:rPr>
              <a:t>total costs is then added for administration and the grant is paid on the basis of actual expenditure.</a:t>
            </a:r>
          </a:p>
          <a:p>
            <a:r>
              <a:rPr lang="en-GB" sz="1200" b="0" i="0" u="none" strike="noStrike" kern="1200" baseline="0" dirty="0" smtClean="0">
                <a:solidFill>
                  <a:schemeClr val="tx1"/>
                </a:solidFill>
                <a:latin typeface="+mn-lt"/>
                <a:ea typeface="+mn-ea"/>
                <a:cs typeface="+mn-cs"/>
              </a:rPr>
              <a:t>When a grant claim is made, the amount eventually contributed by the project to core costs (based</a:t>
            </a:r>
          </a:p>
          <a:p>
            <a:r>
              <a:rPr lang="en-GB" sz="1200" b="0" i="0" u="none" strike="noStrike" kern="1200" baseline="0" dirty="0" smtClean="0">
                <a:solidFill>
                  <a:schemeClr val="tx1"/>
                </a:solidFill>
                <a:latin typeface="+mn-lt"/>
                <a:ea typeface="+mn-ea"/>
                <a:cs typeface="+mn-cs"/>
              </a:rPr>
              <a:t>on a percentage of actual project costs) will be less than expected.</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Overheads budget not always produced</a:t>
            </a:r>
          </a:p>
          <a:p>
            <a:r>
              <a:rPr lang="en-GB" sz="1200" b="0" i="0" u="none" strike="noStrike" kern="1200" baseline="0" dirty="0" smtClean="0">
                <a:solidFill>
                  <a:schemeClr val="tx1"/>
                </a:solidFill>
                <a:latin typeface="+mn-lt"/>
                <a:ea typeface="+mn-ea"/>
                <a:cs typeface="+mn-cs"/>
              </a:rPr>
              <a:t>Some NGOs fail to produce a budget clearly outlining their anticipated core costs. This is</a:t>
            </a:r>
          </a:p>
          <a:p>
            <a:r>
              <a:rPr lang="en-GB" sz="1200" b="0" i="0" u="none" strike="noStrike" kern="1200" baseline="0" dirty="0" smtClean="0">
                <a:solidFill>
                  <a:schemeClr val="tx1"/>
                </a:solidFill>
                <a:latin typeface="+mn-lt"/>
                <a:ea typeface="+mn-ea"/>
                <a:cs typeface="+mn-cs"/>
              </a:rPr>
              <a:t>problematic because it is then not clear what contributions need to be generated. Cost control is</a:t>
            </a:r>
          </a:p>
          <a:p>
            <a:r>
              <a:rPr lang="en-GB" sz="1200" b="0" i="0" u="none" strike="noStrike" kern="1200" baseline="0" dirty="0" smtClean="0">
                <a:solidFill>
                  <a:schemeClr val="tx1"/>
                </a:solidFill>
                <a:latin typeface="+mn-lt"/>
                <a:ea typeface="+mn-ea"/>
                <a:cs typeface="+mn-cs"/>
              </a:rPr>
              <a:t>also difficult without a budget to monitor performance against.</a:t>
            </a:r>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31</a:t>
            </a:fld>
            <a:endParaRPr lang="en-GB"/>
          </a:p>
        </p:txBody>
      </p:sp>
    </p:spTree>
    <p:extLst>
      <p:ext uri="{BB962C8B-B14F-4D97-AF65-F5344CB8AC3E}">
        <p14:creationId xmlns:p14="http://schemas.microsoft.com/office/powerpoint/2010/main" val="198352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Prepare an </a:t>
            </a:r>
            <a:r>
              <a:rPr lang="en-GB" sz="1200" b="1" i="0" kern="1200" dirty="0" smtClean="0">
                <a:solidFill>
                  <a:schemeClr val="tx1"/>
                </a:solidFill>
                <a:effectLst/>
                <a:latin typeface="+mn-lt"/>
                <a:ea typeface="+mn-ea"/>
                <a:cs typeface="+mn-cs"/>
              </a:rPr>
              <a:t>accurate budget for core costs</a:t>
            </a:r>
            <a:r>
              <a:rPr lang="en-GB" sz="1200" b="0" i="0" kern="1200" dirty="0" smtClean="0">
                <a:solidFill>
                  <a:schemeClr val="tx1"/>
                </a:solidFill>
                <a:effectLst/>
                <a:latin typeface="+mn-lt"/>
                <a:ea typeface="+mn-ea"/>
                <a:cs typeface="+mn-cs"/>
              </a:rPr>
              <a:t>. This will help you keep them to a minimum and show exactly how much funding you need.</a:t>
            </a:r>
          </a:p>
          <a:p>
            <a:endParaRPr lang="en-GB" sz="1200" b="1" i="0" kern="1200" dirty="0" smtClean="0">
              <a:solidFill>
                <a:schemeClr val="tx1"/>
              </a:solidFill>
              <a:effectLst/>
              <a:latin typeface="+mn-lt"/>
              <a:ea typeface="+mn-ea"/>
              <a:cs typeface="+mn-cs"/>
            </a:endParaRPr>
          </a:p>
          <a:p>
            <a:r>
              <a:rPr lang="en-GB" sz="1200" b="1" i="0" kern="1200" dirty="0" smtClean="0">
                <a:solidFill>
                  <a:schemeClr val="tx1"/>
                </a:solidFill>
                <a:effectLst/>
                <a:latin typeface="+mn-lt"/>
                <a:ea typeface="+mn-ea"/>
                <a:cs typeface="+mn-cs"/>
              </a:rPr>
              <a:t>Allocate as much as possible to specific projects</a:t>
            </a:r>
            <a:r>
              <a:rPr lang="en-GB" sz="1200" b="0" i="0" kern="1200" dirty="0" smtClean="0">
                <a:solidFill>
                  <a:schemeClr val="tx1"/>
                </a:solidFill>
                <a:effectLst/>
                <a:latin typeface="+mn-lt"/>
                <a:ea typeface="+mn-ea"/>
                <a:cs typeface="+mn-cs"/>
              </a:rPr>
              <a:t>. For example, a shared vehicle making journeys for a specific project, or a shared photocopier making copies for a particular project activity. This reduces your core costs, by re-classifying them as project costs.</a:t>
            </a:r>
          </a:p>
          <a:p>
            <a:endParaRPr lang="en-GB" sz="1200" b="1" i="0" kern="1200" dirty="0" smtClean="0">
              <a:solidFill>
                <a:schemeClr val="tx1"/>
              </a:solidFill>
              <a:effectLst/>
              <a:latin typeface="+mn-lt"/>
              <a:ea typeface="+mn-ea"/>
              <a:cs typeface="+mn-cs"/>
            </a:endParaRPr>
          </a:p>
          <a:p>
            <a:r>
              <a:rPr lang="en-GB" sz="1200" b="1" i="0" kern="1200" dirty="0" smtClean="0">
                <a:solidFill>
                  <a:schemeClr val="tx1"/>
                </a:solidFill>
                <a:effectLst/>
                <a:latin typeface="+mn-lt"/>
                <a:ea typeface="+mn-ea"/>
                <a:cs typeface="+mn-cs"/>
              </a:rPr>
              <a:t>Claim any money that donors provide for core costs</a:t>
            </a:r>
            <a:r>
              <a:rPr lang="en-GB" sz="1200" b="0" i="0" kern="1200" dirty="0" smtClean="0">
                <a:solidFill>
                  <a:schemeClr val="tx1"/>
                </a:solidFill>
                <a:effectLst/>
                <a:latin typeface="+mn-lt"/>
                <a:ea typeface="+mn-ea"/>
                <a:cs typeface="+mn-cs"/>
              </a:rPr>
              <a:t>. Donors may allow you to claim a certain amount for 'administration', 'core costs' or 'management fees', </a:t>
            </a:r>
            <a:r>
              <a:rPr lang="en-GB" sz="1200" b="0" i="0" kern="1200" dirty="0" err="1" smtClean="0">
                <a:solidFill>
                  <a:schemeClr val="tx1"/>
                </a:solidFill>
                <a:effectLst/>
                <a:latin typeface="+mn-lt"/>
                <a:ea typeface="+mn-ea"/>
                <a:cs typeface="+mn-cs"/>
              </a:rPr>
              <a:t>eg</a:t>
            </a:r>
            <a:r>
              <a:rPr lang="en-GB" sz="1200" b="0" i="0" kern="1200" dirty="0" smtClean="0">
                <a:solidFill>
                  <a:schemeClr val="tx1"/>
                </a:solidFill>
                <a:effectLst/>
                <a:latin typeface="+mn-lt"/>
                <a:ea typeface="+mn-ea"/>
                <a:cs typeface="+mn-cs"/>
              </a:rPr>
              <a:t> 7% of the total budget.</a:t>
            </a:r>
          </a:p>
          <a:p>
            <a:endParaRPr lang="en-GB" sz="1200" b="1" i="0" kern="1200" dirty="0" smtClean="0">
              <a:solidFill>
                <a:schemeClr val="tx1"/>
              </a:solidFill>
              <a:effectLst/>
              <a:latin typeface="+mn-lt"/>
              <a:ea typeface="+mn-ea"/>
              <a:cs typeface="+mn-cs"/>
            </a:endParaRPr>
          </a:p>
          <a:p>
            <a:r>
              <a:rPr lang="en-GB" sz="1200" b="1" i="0" kern="1200" dirty="0" smtClean="0">
                <a:solidFill>
                  <a:schemeClr val="tx1"/>
                </a:solidFill>
                <a:effectLst/>
                <a:latin typeface="+mn-lt"/>
                <a:ea typeface="+mn-ea"/>
                <a:cs typeface="+mn-cs"/>
              </a:rPr>
              <a:t>Identify specific sources of funding for core costs</a:t>
            </a:r>
            <a:r>
              <a:rPr lang="en-GB" sz="1200" b="0" i="0" kern="1200" dirty="0" smtClean="0">
                <a:solidFill>
                  <a:schemeClr val="tx1"/>
                </a:solidFill>
                <a:effectLst/>
                <a:latin typeface="+mn-lt"/>
                <a:ea typeface="+mn-ea"/>
                <a:cs typeface="+mn-cs"/>
              </a:rPr>
              <a:t>. This is tough but some NGOs manage it!</a:t>
            </a:r>
          </a:p>
          <a:p>
            <a:endParaRPr lang="en-GB" sz="1200" b="1" i="0" kern="1200" dirty="0" smtClean="0">
              <a:solidFill>
                <a:schemeClr val="tx1"/>
              </a:solidFill>
              <a:effectLst/>
              <a:latin typeface="+mn-lt"/>
              <a:ea typeface="+mn-ea"/>
              <a:cs typeface="+mn-cs"/>
            </a:endParaRPr>
          </a:p>
          <a:p>
            <a:r>
              <a:rPr lang="en-GB" sz="1200" b="1" i="0" kern="1200" dirty="0" smtClean="0">
                <a:solidFill>
                  <a:schemeClr val="tx1"/>
                </a:solidFill>
                <a:effectLst/>
                <a:latin typeface="+mn-lt"/>
                <a:ea typeface="+mn-ea"/>
                <a:cs typeface="+mn-cs"/>
              </a:rPr>
              <a:t>Use unrestricted funding to pay for core costs</a:t>
            </a:r>
            <a:r>
              <a:rPr lang="en-GB" sz="1200" b="0" i="0" kern="1200" dirty="0" smtClean="0">
                <a:solidFill>
                  <a:schemeClr val="tx1"/>
                </a:solidFill>
                <a:effectLst/>
                <a:latin typeface="+mn-lt"/>
                <a:ea typeface="+mn-ea"/>
                <a:cs typeface="+mn-cs"/>
              </a:rPr>
              <a:t>. For instance, some NGOs use fees they charge for services, or donations from the public, to pay for core costs.</a:t>
            </a:r>
          </a:p>
          <a:p>
            <a:endParaRPr lang="pt-PT" sz="1200" b="1" i="0" kern="1200" dirty="0" smtClean="0">
              <a:solidFill>
                <a:schemeClr val="tx1"/>
              </a:solidFill>
              <a:effectLst/>
              <a:latin typeface="+mn-lt"/>
              <a:ea typeface="+mn-ea"/>
              <a:cs typeface="+mn-cs"/>
            </a:endParaRPr>
          </a:p>
          <a:p>
            <a:r>
              <a:rPr lang="pt-PT" sz="1200" b="1" i="0" kern="1200" dirty="0" smtClean="0">
                <a:solidFill>
                  <a:schemeClr val="tx1"/>
                </a:solidFill>
                <a:effectLst/>
                <a:latin typeface="+mn-lt"/>
                <a:ea typeface="+mn-ea"/>
                <a:cs typeface="+mn-cs"/>
              </a:rPr>
              <a:t>Apportioning - </a:t>
            </a:r>
            <a:r>
              <a:rPr lang="en-GB" sz="1200" b="0" i="0" kern="1200" dirty="0" smtClean="0">
                <a:solidFill>
                  <a:schemeClr val="tx1"/>
                </a:solidFill>
                <a:effectLst/>
                <a:latin typeface="+mn-lt"/>
                <a:ea typeface="+mn-ea"/>
                <a:cs typeface="+mn-cs"/>
              </a:rPr>
              <a:t>It is good practice to </a:t>
            </a:r>
            <a:r>
              <a:rPr lang="en-GB" sz="1200" b="0" i="1" kern="1200" dirty="0" smtClean="0">
                <a:solidFill>
                  <a:schemeClr val="tx1"/>
                </a:solidFill>
                <a:effectLst/>
                <a:latin typeface="+mn-lt"/>
                <a:ea typeface="+mn-ea"/>
                <a:cs typeface="+mn-cs"/>
              </a:rPr>
              <a:t>apportion </a:t>
            </a:r>
            <a:r>
              <a:rPr lang="en-GB" sz="1200" b="0" i="0" kern="1200" dirty="0" smtClean="0">
                <a:solidFill>
                  <a:schemeClr val="tx1"/>
                </a:solidFill>
                <a:effectLst/>
                <a:latin typeface="+mn-lt"/>
                <a:ea typeface="+mn-ea"/>
                <a:cs typeface="+mn-cs"/>
              </a:rPr>
              <a:t>(</a:t>
            </a:r>
            <a:r>
              <a:rPr lang="en-GB" sz="1200" b="0" i="0" kern="1200" dirty="0" err="1" smtClean="0">
                <a:solidFill>
                  <a:schemeClr val="tx1"/>
                </a:solidFill>
                <a:effectLst/>
                <a:latin typeface="+mn-lt"/>
                <a:ea typeface="+mn-ea"/>
                <a:cs typeface="+mn-cs"/>
              </a:rPr>
              <a:t>ie</a:t>
            </a:r>
            <a:r>
              <a:rPr lang="en-GB" sz="1200" b="0" i="0" kern="1200" dirty="0" smtClean="0">
                <a:solidFill>
                  <a:schemeClr val="tx1"/>
                </a:solidFill>
                <a:effectLst/>
                <a:latin typeface="+mn-lt"/>
                <a:ea typeface="+mn-ea"/>
                <a:cs typeface="+mn-cs"/>
              </a:rPr>
              <a:t> share out) your core costs to each project or activity that you run. This helps you work out the total cost of running each specific activity.</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Core costs may be apportioned to different projects in a number of ways. For example, suppose you employ a Programme Manager who manages three projects. You could charge 33% of her salary to each project. You could also do the same thing for office rent.</a:t>
            </a:r>
          </a:p>
          <a:p>
            <a:r>
              <a:rPr lang="en-GB" sz="1200" b="0" i="0" kern="1200" dirty="0" smtClean="0">
                <a:solidFill>
                  <a:schemeClr val="tx1"/>
                </a:solidFill>
                <a:effectLst/>
                <a:latin typeface="+mn-lt"/>
                <a:ea typeface="+mn-ea"/>
                <a:cs typeface="+mn-cs"/>
              </a:rPr>
              <a:t>Rather than splitting costs equally between projects, you might choose to work out how much to charge each project based on:</a:t>
            </a:r>
          </a:p>
          <a:p>
            <a:r>
              <a:rPr lang="en-GB" sz="1200" b="0" i="0" kern="1200" dirty="0" smtClean="0">
                <a:solidFill>
                  <a:schemeClr val="tx1"/>
                </a:solidFill>
                <a:effectLst/>
                <a:latin typeface="+mn-lt"/>
                <a:ea typeface="+mn-ea"/>
                <a:cs typeface="+mn-cs"/>
              </a:rPr>
              <a:t> - The number of staff working on the project (or their total salary)</a:t>
            </a:r>
          </a:p>
          <a:p>
            <a:r>
              <a:rPr lang="en-GB" sz="1200" b="0" i="0" kern="1200" dirty="0" smtClean="0">
                <a:solidFill>
                  <a:schemeClr val="tx1"/>
                </a:solidFill>
                <a:effectLst/>
                <a:latin typeface="+mn-lt"/>
                <a:ea typeface="+mn-ea"/>
                <a:cs typeface="+mn-cs"/>
              </a:rPr>
              <a:t>- The size of each project budget</a:t>
            </a:r>
          </a:p>
          <a:p>
            <a:r>
              <a:rPr lang="en-GB" sz="1200" b="0" i="0" kern="1200" dirty="0" smtClean="0">
                <a:solidFill>
                  <a:schemeClr val="tx1"/>
                </a:solidFill>
                <a:effectLst/>
                <a:latin typeface="+mn-lt"/>
                <a:ea typeface="+mn-ea"/>
                <a:cs typeface="+mn-cs"/>
              </a:rPr>
              <a:t>- Their actual use of services (</a:t>
            </a:r>
            <a:r>
              <a:rPr lang="en-GB" sz="1200" b="0" i="0" kern="1200" dirty="0" err="1" smtClean="0">
                <a:solidFill>
                  <a:schemeClr val="tx1"/>
                </a:solidFill>
                <a:effectLst/>
                <a:latin typeface="+mn-lt"/>
                <a:ea typeface="+mn-ea"/>
                <a:cs typeface="+mn-cs"/>
              </a:rPr>
              <a:t>eg</a:t>
            </a:r>
            <a:r>
              <a:rPr lang="en-GB" sz="1200" b="0" i="0" kern="1200" dirty="0" smtClean="0">
                <a:solidFill>
                  <a:schemeClr val="tx1"/>
                </a:solidFill>
                <a:effectLst/>
                <a:latin typeface="+mn-lt"/>
                <a:ea typeface="+mn-ea"/>
                <a:cs typeface="+mn-cs"/>
              </a:rPr>
              <a:t> number of photocopies made or kilometres travelled)</a:t>
            </a:r>
          </a:p>
          <a:p>
            <a:r>
              <a:rPr lang="en-GB" sz="1200" b="0" i="0" kern="1200" dirty="0" smtClean="0">
                <a:solidFill>
                  <a:schemeClr val="tx1"/>
                </a:solidFill>
                <a:effectLst/>
                <a:latin typeface="+mn-lt"/>
                <a:ea typeface="+mn-ea"/>
                <a:cs typeface="+mn-cs"/>
              </a:rPr>
              <a:t>Generally, it is best to use a simple method and to be consistent.</a:t>
            </a:r>
          </a:p>
          <a:p>
            <a:endParaRPr lang="en-GB" sz="1200" b="1" i="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32</a:t>
            </a:fld>
            <a:endParaRPr lang="en-GB"/>
          </a:p>
        </p:txBody>
      </p:sp>
    </p:spTree>
    <p:extLst>
      <p:ext uri="{BB962C8B-B14F-4D97-AF65-F5344CB8AC3E}">
        <p14:creationId xmlns:p14="http://schemas.microsoft.com/office/powerpoint/2010/main" val="3633616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50" b="1" i="0" kern="1200" dirty="0" smtClean="0">
                <a:solidFill>
                  <a:schemeClr val="tx1"/>
                </a:solidFill>
                <a:effectLst/>
                <a:latin typeface="+mn-lt"/>
                <a:ea typeface="+mn-ea"/>
                <a:cs typeface="+mn-cs"/>
              </a:rPr>
              <a:t>Restricted funds</a:t>
            </a:r>
            <a:r>
              <a:rPr lang="en-GB" sz="1050" b="0" i="0" kern="1200" dirty="0" smtClean="0">
                <a:solidFill>
                  <a:schemeClr val="tx1"/>
                </a:solidFill>
                <a:effectLst/>
                <a:latin typeface="+mn-lt"/>
                <a:ea typeface="+mn-ea"/>
                <a:cs typeface="+mn-cs"/>
              </a:rPr>
              <a:t> can only be used for specific purposes that have been agreed with the donor. The restrictions may be very tight (</a:t>
            </a:r>
            <a:r>
              <a:rPr lang="en-GB" sz="1050" b="0" i="0" kern="1200" dirty="0" err="1" smtClean="0">
                <a:solidFill>
                  <a:schemeClr val="tx1"/>
                </a:solidFill>
                <a:effectLst/>
                <a:latin typeface="+mn-lt"/>
                <a:ea typeface="+mn-ea"/>
                <a:cs typeface="+mn-cs"/>
              </a:rPr>
              <a:t>eg</a:t>
            </a:r>
            <a:r>
              <a:rPr lang="en-GB" sz="1050" b="0" i="0" kern="1200" dirty="0" smtClean="0">
                <a:solidFill>
                  <a:schemeClr val="tx1"/>
                </a:solidFill>
                <a:effectLst/>
                <a:latin typeface="+mn-lt"/>
                <a:ea typeface="+mn-ea"/>
                <a:cs typeface="+mn-cs"/>
              </a:rPr>
              <a:t> to pay for a new photocopier) or rather general (</a:t>
            </a:r>
            <a:r>
              <a:rPr lang="en-GB" sz="1050" b="0" i="0" kern="1200" dirty="0" err="1" smtClean="0">
                <a:solidFill>
                  <a:schemeClr val="tx1"/>
                </a:solidFill>
                <a:effectLst/>
                <a:latin typeface="+mn-lt"/>
                <a:ea typeface="+mn-ea"/>
                <a:cs typeface="+mn-cs"/>
              </a:rPr>
              <a:t>eg</a:t>
            </a:r>
            <a:r>
              <a:rPr lang="en-GB" sz="1050" b="0" i="0" kern="1200" dirty="0" smtClean="0">
                <a:solidFill>
                  <a:schemeClr val="tx1"/>
                </a:solidFill>
                <a:effectLst/>
                <a:latin typeface="+mn-lt"/>
                <a:ea typeface="+mn-ea"/>
                <a:cs typeface="+mn-cs"/>
              </a:rPr>
              <a:t> to help fight HIV/AIDS).</a:t>
            </a:r>
          </a:p>
          <a:p>
            <a:r>
              <a:rPr lang="en-GB" sz="1050" b="0" i="0" kern="1200" dirty="0" smtClean="0">
                <a:solidFill>
                  <a:schemeClr val="tx1"/>
                </a:solidFill>
                <a:effectLst/>
                <a:latin typeface="+mn-lt"/>
                <a:ea typeface="+mn-ea"/>
                <a:cs typeface="+mn-cs"/>
              </a:rPr>
              <a:t>Project-based funding from external donors is nearly always restricted. It is useful because it provides money for an NGO to pursue its objectives. But, it also brings problems, including:</a:t>
            </a:r>
          </a:p>
          <a:p>
            <a:r>
              <a:rPr lang="en-GB" sz="1050" b="0" i="0" kern="1200" dirty="0" smtClean="0">
                <a:solidFill>
                  <a:schemeClr val="tx1"/>
                </a:solidFill>
                <a:effectLst/>
                <a:latin typeface="+mn-lt"/>
                <a:ea typeface="+mn-ea"/>
                <a:cs typeface="+mn-cs"/>
              </a:rPr>
              <a:t>It may need a big investment in writing proposals and developing relationships with donors - and in writing reports.</a:t>
            </a:r>
          </a:p>
          <a:p>
            <a:r>
              <a:rPr lang="en-GB" sz="1050" b="0" i="0" kern="1200" dirty="0" smtClean="0">
                <a:solidFill>
                  <a:schemeClr val="tx1"/>
                </a:solidFill>
                <a:effectLst/>
                <a:latin typeface="+mn-lt"/>
                <a:ea typeface="+mn-ea"/>
                <a:cs typeface="+mn-cs"/>
              </a:rPr>
              <a:t>It is unpredictable - you may win a grant, or you may not.</a:t>
            </a:r>
          </a:p>
          <a:p>
            <a:r>
              <a:rPr lang="en-GB" sz="1050" b="0" i="0" kern="1200" dirty="0" smtClean="0">
                <a:solidFill>
                  <a:schemeClr val="tx1"/>
                </a:solidFill>
                <a:effectLst/>
                <a:latin typeface="+mn-lt"/>
                <a:ea typeface="+mn-ea"/>
                <a:cs typeface="+mn-cs"/>
              </a:rPr>
              <a:t>It tends to be tied to donors' priorities - not your NGOs' priorities.</a:t>
            </a:r>
          </a:p>
          <a:p>
            <a:r>
              <a:rPr lang="en-GB" sz="1050" b="0" i="0" kern="1200" dirty="0" smtClean="0">
                <a:solidFill>
                  <a:schemeClr val="tx1"/>
                </a:solidFill>
                <a:effectLst/>
                <a:latin typeface="+mn-lt"/>
                <a:ea typeface="+mn-ea"/>
                <a:cs typeface="+mn-cs"/>
              </a:rPr>
              <a:t>It can create dependency. What will you do when the grant ends?</a:t>
            </a:r>
          </a:p>
          <a:p>
            <a:r>
              <a:rPr lang="en-GB" sz="1050" b="0" i="0" kern="1200" dirty="0" smtClean="0">
                <a:solidFill>
                  <a:schemeClr val="tx1"/>
                </a:solidFill>
                <a:effectLst/>
                <a:latin typeface="+mn-lt"/>
                <a:ea typeface="+mn-ea"/>
                <a:cs typeface="+mn-cs"/>
              </a:rPr>
              <a:t>It often comes with specific conditions attached to how you spend it.</a:t>
            </a:r>
          </a:p>
          <a:p>
            <a:r>
              <a:rPr lang="en-GB" sz="1050" b="0" i="0" kern="1200" dirty="0" smtClean="0">
                <a:solidFill>
                  <a:schemeClr val="tx1"/>
                </a:solidFill>
                <a:effectLst/>
                <a:latin typeface="+mn-lt"/>
                <a:ea typeface="+mn-ea"/>
                <a:cs typeface="+mn-cs"/>
              </a:rPr>
              <a:t>Specific project plans can make it hard to adapt to changing local circumstances, or meet unforeseen costs.</a:t>
            </a:r>
          </a:p>
          <a:p>
            <a:endParaRPr lang="en-GB" sz="1050" b="1" i="0" kern="1200" dirty="0" smtClean="0">
              <a:solidFill>
                <a:schemeClr val="tx1"/>
              </a:solidFill>
              <a:effectLst/>
              <a:latin typeface="+mn-lt"/>
              <a:ea typeface="+mn-ea"/>
              <a:cs typeface="+mn-cs"/>
            </a:endParaRPr>
          </a:p>
          <a:p>
            <a:r>
              <a:rPr lang="en-GB" sz="1050" b="1" i="0" kern="1200" dirty="0" smtClean="0">
                <a:solidFill>
                  <a:schemeClr val="tx1"/>
                </a:solidFill>
                <a:effectLst/>
                <a:latin typeface="+mn-lt"/>
                <a:ea typeface="+mn-ea"/>
                <a:cs typeface="+mn-cs"/>
              </a:rPr>
              <a:t>Unrestricted funds </a:t>
            </a:r>
            <a:r>
              <a:rPr lang="en-GB" sz="1050" b="0" i="0" kern="1200" dirty="0" smtClean="0">
                <a:solidFill>
                  <a:schemeClr val="tx1"/>
                </a:solidFill>
                <a:effectLst/>
                <a:latin typeface="+mn-lt"/>
                <a:ea typeface="+mn-ea"/>
                <a:cs typeface="+mn-cs"/>
              </a:rPr>
              <a:t>can be used for any purpose that helps your NGO achieve its mission. It is liberating because it allows you the flexibility to pursue whatever objectives and strategies you and your beneficiaries think are best. It also helps you plan for the long term. Three sources of unrestricted funding are:</a:t>
            </a:r>
          </a:p>
          <a:p>
            <a:r>
              <a:rPr lang="en-GB" sz="1050" b="1" i="0" kern="1200" dirty="0" smtClean="0">
                <a:solidFill>
                  <a:schemeClr val="tx1"/>
                </a:solidFill>
                <a:effectLst/>
                <a:latin typeface="+mn-lt"/>
                <a:ea typeface="+mn-ea"/>
                <a:cs typeface="+mn-cs"/>
              </a:rPr>
              <a:t>1. Self-financing.</a:t>
            </a:r>
            <a:r>
              <a:rPr lang="en-GB" sz="1050" b="0" i="0" kern="1200" dirty="0" smtClean="0">
                <a:solidFill>
                  <a:schemeClr val="tx1"/>
                </a:solidFill>
                <a:effectLst/>
                <a:latin typeface="+mn-lt"/>
                <a:ea typeface="+mn-ea"/>
                <a:cs typeface="+mn-cs"/>
              </a:rPr>
              <a:t> NGOs may be able to generate income themselves, e.g. by charging membership fees, selling services or renting out spare office space.</a:t>
            </a:r>
          </a:p>
          <a:p>
            <a:r>
              <a:rPr lang="en-GB" sz="1050" b="1" i="0" kern="1200" dirty="0" smtClean="0">
                <a:solidFill>
                  <a:schemeClr val="tx1"/>
                </a:solidFill>
                <a:effectLst/>
                <a:latin typeface="+mn-lt"/>
                <a:ea typeface="+mn-ea"/>
                <a:cs typeface="+mn-cs"/>
              </a:rPr>
              <a:t>2. Local financing.</a:t>
            </a:r>
            <a:r>
              <a:rPr lang="en-GB" sz="1050" b="0" i="0" kern="1200" dirty="0" smtClean="0">
                <a:solidFill>
                  <a:schemeClr val="tx1"/>
                </a:solidFill>
                <a:effectLst/>
                <a:latin typeface="+mn-lt"/>
                <a:ea typeface="+mn-ea"/>
                <a:cs typeface="+mn-cs"/>
              </a:rPr>
              <a:t> NGOs may be able to raise funds from the local community and local institutions, such as businesses or specific professions. (This can also generate restricted funds or gifts-in-kind, like office furniture.)</a:t>
            </a:r>
          </a:p>
          <a:p>
            <a:r>
              <a:rPr lang="en-GB" sz="1050" b="1" i="0" kern="1200" dirty="0" smtClean="0">
                <a:solidFill>
                  <a:schemeClr val="tx1"/>
                </a:solidFill>
                <a:effectLst/>
                <a:latin typeface="+mn-lt"/>
                <a:ea typeface="+mn-ea"/>
                <a:cs typeface="+mn-cs"/>
              </a:rPr>
              <a:t>3. General donations.</a:t>
            </a:r>
            <a:r>
              <a:rPr lang="en-GB" sz="1050" b="0" i="0" kern="1200" dirty="0" smtClean="0">
                <a:solidFill>
                  <a:schemeClr val="tx1"/>
                </a:solidFill>
                <a:effectLst/>
                <a:latin typeface="+mn-lt"/>
                <a:ea typeface="+mn-ea"/>
                <a:cs typeface="+mn-cs"/>
              </a:rPr>
              <a:t> NGOs may be given unrestricted donations. These may not always be reliable year after year.</a:t>
            </a:r>
          </a:p>
          <a:p>
            <a:r>
              <a:rPr lang="en-GB" sz="1050" b="0" i="0" kern="1200" dirty="0" smtClean="0">
                <a:solidFill>
                  <a:schemeClr val="tx1"/>
                </a:solidFill>
                <a:effectLst/>
                <a:latin typeface="+mn-lt"/>
                <a:ea typeface="+mn-ea"/>
                <a:cs typeface="+mn-cs"/>
              </a:rPr>
              <a:t>Every NGO has different opportunities and constraints in winning unrestricted funding. It needs an entrepreneurial approach, careful planning and commitment from senior managers. Generating your own income can have a big impact on your NGO's culture and may also have legal or political implications.</a:t>
            </a:r>
          </a:p>
          <a:p>
            <a:endParaRPr lang="en-GB" sz="1050" b="1" i="0" u="none" strike="noStrike" kern="1200" baseline="0" dirty="0" smtClean="0">
              <a:solidFill>
                <a:schemeClr val="tx1"/>
              </a:solidFill>
              <a:latin typeface="+mn-lt"/>
              <a:ea typeface="+mn-ea"/>
              <a:cs typeface="+mn-cs"/>
            </a:endParaRPr>
          </a:p>
          <a:p>
            <a:endParaRPr lang="en-GB" sz="1050" b="1" i="0" u="none" strike="noStrike" kern="1200" baseline="0" dirty="0" smtClean="0">
              <a:solidFill>
                <a:schemeClr val="tx1"/>
              </a:solidFill>
              <a:latin typeface="+mn-lt"/>
              <a:ea typeface="+mn-ea"/>
              <a:cs typeface="+mn-cs"/>
            </a:endParaRPr>
          </a:p>
          <a:p>
            <a:endParaRPr lang="en-GB" sz="1050" dirty="0"/>
          </a:p>
        </p:txBody>
      </p:sp>
      <p:sp>
        <p:nvSpPr>
          <p:cNvPr id="4" name="Slide Number Placeholder 3"/>
          <p:cNvSpPr>
            <a:spLocks noGrp="1"/>
          </p:cNvSpPr>
          <p:nvPr>
            <p:ph type="sldNum" sz="quarter" idx="10"/>
          </p:nvPr>
        </p:nvSpPr>
        <p:spPr/>
        <p:txBody>
          <a:bodyPr/>
          <a:lstStyle/>
          <a:p>
            <a:fld id="{2EEE08F4-70D0-4615-AA2A-076BB61A1D9C}" type="slidenum">
              <a:rPr lang="en-GB" smtClean="0"/>
              <a:t>33</a:t>
            </a:fld>
            <a:endParaRPr lang="en-GB"/>
          </a:p>
        </p:txBody>
      </p:sp>
    </p:spTree>
    <p:extLst>
      <p:ext uri="{BB962C8B-B14F-4D97-AF65-F5344CB8AC3E}">
        <p14:creationId xmlns:p14="http://schemas.microsoft.com/office/powerpoint/2010/main" val="231998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mn-ea"/>
                <a:cs typeface="+mn-cs"/>
              </a:rPr>
              <a:t>General fundraising</a:t>
            </a:r>
          </a:p>
          <a:p>
            <a:r>
              <a:rPr lang="en-GB" sz="1200" b="0" i="0" u="none" strike="noStrike" kern="1200" baseline="0" dirty="0" smtClean="0">
                <a:solidFill>
                  <a:schemeClr val="tx1"/>
                </a:solidFill>
                <a:latin typeface="+mn-lt"/>
                <a:ea typeface="+mn-ea"/>
                <a:cs typeface="+mn-cs"/>
              </a:rPr>
              <a:t>Short-term and relatively unrestricted income, such as one-off fundraising events and</a:t>
            </a:r>
          </a:p>
          <a:p>
            <a:r>
              <a:rPr lang="en-GB" sz="1200" b="0" i="0" u="none" strike="noStrike" kern="1200" baseline="0" dirty="0" smtClean="0">
                <a:solidFill>
                  <a:schemeClr val="tx1"/>
                </a:solidFill>
                <a:latin typeface="+mn-lt"/>
                <a:ea typeface="+mn-ea"/>
                <a:cs typeface="+mn-cs"/>
              </a:rPr>
              <a:t>public donations. Useful for building up reserves or for gap funding (i.e. where a project</a:t>
            </a:r>
          </a:p>
          <a:p>
            <a:r>
              <a:rPr lang="en-GB" sz="1200" b="0" i="0" u="none" strike="noStrike" kern="1200" baseline="0" dirty="0" smtClean="0">
                <a:solidFill>
                  <a:schemeClr val="tx1"/>
                </a:solidFill>
                <a:latin typeface="+mn-lt"/>
                <a:ea typeface="+mn-ea"/>
                <a:cs typeface="+mn-cs"/>
              </a:rPr>
              <a:t>funding agreement fails to cover 100% of costs) but not for long-term commitments.</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Short-term project funding</a:t>
            </a:r>
          </a:p>
          <a:p>
            <a:r>
              <a:rPr lang="en-GB" sz="1200" b="0" i="0" u="none" strike="noStrike" kern="1200" baseline="0" dirty="0" smtClean="0">
                <a:solidFill>
                  <a:schemeClr val="tx1"/>
                </a:solidFill>
                <a:latin typeface="+mn-lt"/>
                <a:ea typeface="+mn-ea"/>
                <a:cs typeface="+mn-cs"/>
              </a:rPr>
              <a:t>Short-term and relatively restricted income, generally from institutional donor agencies.</a:t>
            </a:r>
          </a:p>
          <a:p>
            <a:r>
              <a:rPr lang="en-GB" sz="1200" b="0" i="0" u="none" strike="noStrike" kern="1200" baseline="0" dirty="0" smtClean="0">
                <a:solidFill>
                  <a:schemeClr val="tx1"/>
                </a:solidFill>
                <a:latin typeface="+mn-lt"/>
                <a:ea typeface="+mn-ea"/>
                <a:cs typeface="+mn-cs"/>
              </a:rPr>
              <a:t>Being project-specific, these funds generally last for 1-3 years and are difficult to extend</a:t>
            </a:r>
          </a:p>
          <a:p>
            <a:r>
              <a:rPr lang="en-GB" sz="1200" b="0" i="0" u="none" strike="noStrike" kern="1200" baseline="0" dirty="0" smtClean="0">
                <a:solidFill>
                  <a:schemeClr val="tx1"/>
                </a:solidFill>
                <a:latin typeface="+mn-lt"/>
                <a:ea typeface="+mn-ea"/>
                <a:cs typeface="+mn-cs"/>
              </a:rPr>
              <a:t>further leading to a loss of project continuity. This is the most common form of NGO</a:t>
            </a:r>
          </a:p>
          <a:p>
            <a:r>
              <a:rPr lang="en-GB" sz="1200" b="0" i="0" u="none" strike="noStrike" kern="1200" baseline="0" dirty="0" smtClean="0">
                <a:solidFill>
                  <a:schemeClr val="tx1"/>
                </a:solidFill>
                <a:latin typeface="+mn-lt"/>
                <a:ea typeface="+mn-ea"/>
                <a:cs typeface="+mn-cs"/>
              </a:rPr>
              <a:t>financing.</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Long-term project funding</a:t>
            </a:r>
          </a:p>
          <a:p>
            <a:r>
              <a:rPr lang="en-GB" sz="1200" b="0" i="0" u="none" strike="noStrike" kern="1200" baseline="0" dirty="0" smtClean="0">
                <a:solidFill>
                  <a:schemeClr val="tx1"/>
                </a:solidFill>
                <a:latin typeface="+mn-lt"/>
                <a:ea typeface="+mn-ea"/>
                <a:cs typeface="+mn-cs"/>
              </a:rPr>
              <a:t>Longer term with some restrictions, these are funds provided by funding partners where a</a:t>
            </a:r>
          </a:p>
          <a:p>
            <a:r>
              <a:rPr lang="en-GB" sz="1200" b="0" i="0" u="none" strike="noStrike" kern="1200" baseline="0" dirty="0" smtClean="0">
                <a:solidFill>
                  <a:schemeClr val="tx1"/>
                </a:solidFill>
                <a:latin typeface="+mn-lt"/>
                <a:ea typeface="+mn-ea"/>
                <a:cs typeface="+mn-cs"/>
              </a:rPr>
              <a:t>strong working relationship has been established and where grants are based on</a:t>
            </a:r>
          </a:p>
          <a:p>
            <a:r>
              <a:rPr lang="en-GB" sz="1200" b="0" i="0" u="none" strike="noStrike" kern="1200" baseline="0" dirty="0" smtClean="0">
                <a:solidFill>
                  <a:schemeClr val="tx1"/>
                </a:solidFill>
                <a:latin typeface="+mn-lt"/>
                <a:ea typeface="+mn-ea"/>
                <a:cs typeface="+mn-cs"/>
              </a:rPr>
              <a:t>programme themes.</a:t>
            </a:r>
          </a:p>
          <a:p>
            <a:endParaRPr lang="en-GB" sz="1200" b="1"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Core financing</a:t>
            </a:r>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This is income which can be relied upon as regular and flexible, so is most likely to be</a:t>
            </a:r>
          </a:p>
          <a:p>
            <a:r>
              <a:rPr lang="en-GB" sz="1200" b="0" i="0" u="none" strike="noStrike" kern="1200" baseline="0" dirty="0" smtClean="0">
                <a:solidFill>
                  <a:schemeClr val="tx1"/>
                </a:solidFill>
                <a:latin typeface="+mn-lt"/>
                <a:ea typeface="+mn-ea"/>
                <a:cs typeface="+mn-cs"/>
              </a:rPr>
              <a:t>used for the NGO’s core operations. This type of financing helps to meet Norton’s</a:t>
            </a:r>
          </a:p>
          <a:p>
            <a:r>
              <a:rPr lang="en-GB" sz="1200" b="0" i="0" u="none" strike="noStrike" kern="1200" baseline="0" dirty="0" smtClean="0">
                <a:solidFill>
                  <a:schemeClr val="tx1"/>
                </a:solidFill>
                <a:latin typeface="+mn-lt"/>
                <a:ea typeface="+mn-ea"/>
                <a:cs typeface="+mn-cs"/>
              </a:rPr>
              <a:t>definition of financial sustainability: “The organisation and its core work will not collapse if</a:t>
            </a:r>
          </a:p>
          <a:p>
            <a:r>
              <a:rPr lang="en-GB" sz="1200" b="0" i="0" u="none" strike="noStrike" kern="1200" baseline="0" dirty="0" smtClean="0">
                <a:solidFill>
                  <a:schemeClr val="tx1"/>
                </a:solidFill>
                <a:latin typeface="+mn-lt"/>
                <a:ea typeface="+mn-ea"/>
                <a:cs typeface="+mn-cs"/>
              </a:rPr>
              <a:t>external funding is withdrawn”.</a:t>
            </a:r>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34</a:t>
            </a:fld>
            <a:endParaRPr lang="en-GB"/>
          </a:p>
        </p:txBody>
      </p:sp>
    </p:spTree>
    <p:extLst>
      <p:ext uri="{BB962C8B-B14F-4D97-AF65-F5344CB8AC3E}">
        <p14:creationId xmlns:p14="http://schemas.microsoft.com/office/powerpoint/2010/main" val="1357465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2</a:t>
            </a:fld>
            <a:endParaRPr lang="en-GB"/>
          </a:p>
        </p:txBody>
      </p:sp>
    </p:spTree>
    <p:extLst>
      <p:ext uri="{BB962C8B-B14F-4D97-AF65-F5344CB8AC3E}">
        <p14:creationId xmlns:p14="http://schemas.microsoft.com/office/powerpoint/2010/main" val="3142237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EEE08F4-70D0-4615-AA2A-076BB61A1D9C}" type="slidenum">
              <a:rPr lang="en-GB" smtClean="0"/>
              <a:t>3</a:t>
            </a:fld>
            <a:endParaRPr lang="en-GB"/>
          </a:p>
        </p:txBody>
      </p:sp>
    </p:spTree>
    <p:extLst>
      <p:ext uri="{BB962C8B-B14F-4D97-AF65-F5344CB8AC3E}">
        <p14:creationId xmlns:p14="http://schemas.microsoft.com/office/powerpoint/2010/main" val="996341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EEE08F4-70D0-4615-AA2A-076BB61A1D9C}" type="slidenum">
              <a:rPr lang="en-GB" smtClean="0"/>
              <a:t>5</a:t>
            </a:fld>
            <a:endParaRPr lang="en-GB"/>
          </a:p>
        </p:txBody>
      </p:sp>
    </p:spTree>
    <p:extLst>
      <p:ext uri="{BB962C8B-B14F-4D97-AF65-F5344CB8AC3E}">
        <p14:creationId xmlns:p14="http://schemas.microsoft.com/office/powerpoint/2010/main" val="347500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EEE08F4-70D0-4615-AA2A-076BB61A1D9C}" type="slidenum">
              <a:rPr lang="en-GB" smtClean="0"/>
              <a:t>6</a:t>
            </a:fld>
            <a:endParaRPr lang="en-GB"/>
          </a:p>
        </p:txBody>
      </p:sp>
    </p:spTree>
    <p:extLst>
      <p:ext uri="{BB962C8B-B14F-4D97-AF65-F5344CB8AC3E}">
        <p14:creationId xmlns:p14="http://schemas.microsoft.com/office/powerpoint/2010/main" val="711070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7</a:t>
            </a:fld>
            <a:endParaRPr lang="en-GB"/>
          </a:p>
        </p:txBody>
      </p:sp>
    </p:spTree>
    <p:extLst>
      <p:ext uri="{BB962C8B-B14F-4D97-AF65-F5344CB8AC3E}">
        <p14:creationId xmlns:p14="http://schemas.microsoft.com/office/powerpoint/2010/main" val="391848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smtClean="0"/>
              <a:t>For example, actions to increase the percentage of unrestricted income might include:</a:t>
            </a:r>
          </a:p>
          <a:p>
            <a:pPr marL="285750" indent="-285750"/>
            <a:r>
              <a:rPr lang="en-GB" sz="1200" dirty="0" smtClean="0"/>
              <a:t>- increasing or introducing </a:t>
            </a:r>
            <a:r>
              <a:rPr lang="en-GB" sz="1200" b="1" dirty="0" smtClean="0"/>
              <a:t>fees</a:t>
            </a:r>
            <a:r>
              <a:rPr lang="en-GB" sz="1200" dirty="0" smtClean="0"/>
              <a:t> for users of services to recover some or all of the costs of providing the service;</a:t>
            </a:r>
          </a:p>
          <a:p>
            <a:pPr marL="285750" indent="-285750"/>
            <a:r>
              <a:rPr lang="en-GB" sz="1200" dirty="0" smtClean="0"/>
              <a:t>- introducing </a:t>
            </a:r>
            <a:r>
              <a:rPr lang="en-GB" sz="1200" b="1" dirty="0" smtClean="0"/>
              <a:t>income-generating activities</a:t>
            </a:r>
            <a:r>
              <a:rPr lang="en-GB" sz="1200" dirty="0" smtClean="0"/>
              <a:t>;</a:t>
            </a:r>
          </a:p>
          <a:p>
            <a:pPr marL="285750" indent="-285750"/>
            <a:r>
              <a:rPr lang="en-GB" sz="1200" dirty="0" smtClean="0"/>
              <a:t>- making use of </a:t>
            </a:r>
            <a:r>
              <a:rPr lang="en-GB" sz="1200" b="1" dirty="0" smtClean="0"/>
              <a:t>under-utilised resources </a:t>
            </a:r>
            <a:r>
              <a:rPr lang="en-GB" sz="1200" dirty="0" smtClean="0"/>
              <a:t>(</a:t>
            </a:r>
            <a:r>
              <a:rPr lang="en-GB" sz="1200" dirty="0" err="1" smtClean="0"/>
              <a:t>eg</a:t>
            </a:r>
            <a:r>
              <a:rPr lang="en-GB" sz="1200" dirty="0" smtClean="0"/>
              <a:t> renting out office space, vehicles);</a:t>
            </a:r>
          </a:p>
          <a:p>
            <a:pPr marL="285750" indent="-285750"/>
            <a:r>
              <a:rPr lang="en-GB" sz="1200" dirty="0" smtClean="0"/>
              <a:t>- increasing the priority given to </a:t>
            </a:r>
            <a:r>
              <a:rPr lang="en-GB" sz="1200" b="1" dirty="0" smtClean="0"/>
              <a:t>fundraising for unrestricted funds</a:t>
            </a:r>
            <a:r>
              <a:rPr lang="en-GB" sz="1200" dirty="0" smtClean="0"/>
              <a:t>.</a:t>
            </a:r>
          </a:p>
        </p:txBody>
      </p:sp>
      <p:sp>
        <p:nvSpPr>
          <p:cNvPr id="4" name="Slide Number Placeholder 3"/>
          <p:cNvSpPr>
            <a:spLocks noGrp="1"/>
          </p:cNvSpPr>
          <p:nvPr>
            <p:ph type="sldNum" sz="quarter" idx="10"/>
          </p:nvPr>
        </p:nvSpPr>
        <p:spPr/>
        <p:txBody>
          <a:bodyPr/>
          <a:lstStyle/>
          <a:p>
            <a:fld id="{2EEE08F4-70D0-4615-AA2A-076BB61A1D9C}" type="slidenum">
              <a:rPr lang="en-GB" smtClean="0"/>
              <a:t>8</a:t>
            </a:fld>
            <a:endParaRPr lang="en-GB"/>
          </a:p>
        </p:txBody>
      </p:sp>
    </p:spTree>
    <p:extLst>
      <p:ext uri="{BB962C8B-B14F-4D97-AF65-F5344CB8AC3E}">
        <p14:creationId xmlns:p14="http://schemas.microsoft.com/office/powerpoint/2010/main" val="1379087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pt-PT" sz="1200" dirty="0" smtClean="0"/>
              <a:t>Once you have established your goals and how to achieve them, you must define the conditions or ‘rules’ that guide your organisation’s activities, for both internal and external knowledge</a:t>
            </a:r>
            <a:endParaRPr lang="en-GB" sz="1200" b="1" dirty="0" smtClean="0"/>
          </a:p>
          <a:p>
            <a:pPr algn="just"/>
            <a:endParaRPr lang="en-GB" sz="1200" b="1" dirty="0" smtClean="0"/>
          </a:p>
          <a:p>
            <a:pPr algn="just"/>
            <a:r>
              <a:rPr lang="en-GB" sz="1200" b="1" dirty="0" smtClean="0"/>
              <a:t>Reserves policy</a:t>
            </a:r>
            <a:r>
              <a:rPr lang="en-GB" sz="1200" dirty="0" smtClean="0"/>
              <a:t> – what level of reserves you aim to build up, and how surpluses will be handled.</a:t>
            </a:r>
          </a:p>
          <a:p>
            <a:pPr algn="just"/>
            <a:endParaRPr lang="en-GB" sz="1200" dirty="0" smtClean="0"/>
          </a:p>
          <a:p>
            <a:pPr algn="just"/>
            <a:r>
              <a:rPr lang="en-GB" sz="1200" b="1" dirty="0" smtClean="0"/>
              <a:t>Core costs policy</a:t>
            </a:r>
            <a:r>
              <a:rPr lang="en-GB" sz="1200" dirty="0" smtClean="0"/>
              <a:t> – what method will be used to recover programme support costs from projects and funders. </a:t>
            </a:r>
            <a:r>
              <a:rPr lang="en-GB" sz="1200" b="1" dirty="0" smtClean="0"/>
              <a:t>It will also clarify the policy on subsidising ‘poorer’ projects and how that will be decided and managed.</a:t>
            </a:r>
          </a:p>
          <a:p>
            <a:pPr algn="just"/>
            <a:endParaRPr lang="en-GB" sz="1200" dirty="0" smtClean="0"/>
          </a:p>
          <a:p>
            <a:pPr algn="just"/>
            <a:r>
              <a:rPr lang="en-GB" sz="1200" b="1" dirty="0" smtClean="0"/>
              <a:t>Pricing and cost recovery policy</a:t>
            </a:r>
            <a:r>
              <a:rPr lang="en-GB" sz="1200" dirty="0" smtClean="0"/>
              <a:t> – where charges are to be made to service users, this will explain the basis and formula used for the charging, and the pricing structure.</a:t>
            </a:r>
          </a:p>
          <a:p>
            <a:pPr algn="just"/>
            <a:endParaRPr lang="en-GB" sz="1200" dirty="0" smtClean="0"/>
          </a:p>
          <a:p>
            <a:pPr algn="just"/>
            <a:r>
              <a:rPr lang="en-GB" sz="1200" b="1" dirty="0" smtClean="0"/>
              <a:t>Ethical policy </a:t>
            </a:r>
            <a:r>
              <a:rPr lang="en-GB" sz="1200" dirty="0" smtClean="0"/>
              <a:t>– this will explain who the NGO will or will not accept funds from and what funds may or may not be used for. </a:t>
            </a:r>
            <a:r>
              <a:rPr lang="en-GB" sz="1200" b="1" dirty="0" smtClean="0"/>
              <a:t>This will be particularly relevant to NGOs involved in advocacy work.</a:t>
            </a:r>
          </a:p>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9</a:t>
            </a:fld>
            <a:endParaRPr lang="en-GB"/>
          </a:p>
        </p:txBody>
      </p:sp>
    </p:spTree>
    <p:extLst>
      <p:ext uri="{BB962C8B-B14F-4D97-AF65-F5344CB8AC3E}">
        <p14:creationId xmlns:p14="http://schemas.microsoft.com/office/powerpoint/2010/main" val="1628334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EE08F4-70D0-4615-AA2A-076BB61A1D9C}" type="slidenum">
              <a:rPr lang="en-GB" smtClean="0"/>
              <a:t>10</a:t>
            </a:fld>
            <a:endParaRPr lang="en-GB"/>
          </a:p>
        </p:txBody>
      </p:sp>
    </p:spTree>
    <p:extLst>
      <p:ext uri="{BB962C8B-B14F-4D97-AF65-F5344CB8AC3E}">
        <p14:creationId xmlns:p14="http://schemas.microsoft.com/office/powerpoint/2010/main" val="2761587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39116800-CC4B-4798-BF85-909BD3D65E5A}" type="slidenum">
              <a:rPr lang="en-GB"/>
              <a:pPr>
                <a:defRPr/>
              </a:pPr>
              <a:t>‹#›</a:t>
            </a:fld>
            <a:endParaRPr lang="en-GB" dirty="0"/>
          </a:p>
        </p:txBody>
      </p:sp>
    </p:spTree>
    <p:extLst>
      <p:ext uri="{BB962C8B-B14F-4D97-AF65-F5344CB8AC3E}">
        <p14:creationId xmlns:p14="http://schemas.microsoft.com/office/powerpoint/2010/main" val="3747308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A5CED84B-CC8E-4E39-8905-39937DA5AA33}" type="slidenum">
              <a:rPr lang="en-GB"/>
              <a:pPr>
                <a:defRPr/>
              </a:pPr>
              <a:t>‹#›</a:t>
            </a:fld>
            <a:endParaRPr lang="en-GB" dirty="0"/>
          </a:p>
        </p:txBody>
      </p:sp>
    </p:spTree>
    <p:extLst>
      <p:ext uri="{BB962C8B-B14F-4D97-AF65-F5344CB8AC3E}">
        <p14:creationId xmlns:p14="http://schemas.microsoft.com/office/powerpoint/2010/main" val="2819829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60350"/>
            <a:ext cx="2058988" cy="58658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29325" cy="58658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6CA789F-09F4-4ED0-B99A-8C26CB6ED692}" type="slidenum">
              <a:rPr lang="en-GB"/>
              <a:pPr>
                <a:defRPr/>
              </a:pPr>
              <a:t>‹#›</a:t>
            </a:fld>
            <a:endParaRPr lang="en-GB" dirty="0"/>
          </a:p>
        </p:txBody>
      </p:sp>
    </p:spTree>
    <p:extLst>
      <p:ext uri="{BB962C8B-B14F-4D97-AF65-F5344CB8AC3E}">
        <p14:creationId xmlns:p14="http://schemas.microsoft.com/office/powerpoint/2010/main" val="4191226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132138" y="260350"/>
            <a:ext cx="5565775" cy="1143000"/>
          </a:xfrm>
        </p:spPr>
        <p:txBody>
          <a:bodyPr/>
          <a:lstStyle/>
          <a:p>
            <a:r>
              <a:rPr lang="en-US" smtClean="0"/>
              <a:t>Click to edit Master title style</a:t>
            </a:r>
            <a:endParaRPr lang="en-GB"/>
          </a:p>
        </p:txBody>
      </p:sp>
      <p:sp>
        <p:nvSpPr>
          <p:cNvPr id="3" name="SmartArt Placeholder 2"/>
          <p:cNvSpPr>
            <a:spLocks noGrp="1"/>
          </p:cNvSpPr>
          <p:nvPr>
            <p:ph type="dgm" idx="1"/>
          </p:nvPr>
        </p:nvSpPr>
        <p:spPr>
          <a:xfrm>
            <a:off x="457200" y="1600200"/>
            <a:ext cx="8229600" cy="4525963"/>
          </a:xfrm>
        </p:spPr>
        <p:txBody>
          <a:bodyPr/>
          <a:lstStyle/>
          <a:p>
            <a:pPr lvl="0"/>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A1A69E14-7200-432C-8268-69FE89060D0F}" type="slidenum">
              <a:rPr lang="en-GB"/>
              <a:pPr>
                <a:defRPr/>
              </a:pPr>
              <a:t>‹#›</a:t>
            </a:fld>
            <a:endParaRPr lang="en-GB" dirty="0"/>
          </a:p>
        </p:txBody>
      </p:sp>
    </p:spTree>
    <p:extLst>
      <p:ext uri="{BB962C8B-B14F-4D97-AF65-F5344CB8AC3E}">
        <p14:creationId xmlns:p14="http://schemas.microsoft.com/office/powerpoint/2010/main" val="4130940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9304756-80C6-43C3-9E47-EA6D43CFDD13}" type="slidenum">
              <a:rPr lang="en-GB"/>
              <a:pPr>
                <a:defRPr/>
              </a:pPr>
              <a:t>‹#›</a:t>
            </a:fld>
            <a:endParaRPr lang="en-GB" dirty="0"/>
          </a:p>
        </p:txBody>
      </p:sp>
    </p:spTree>
    <p:extLst>
      <p:ext uri="{BB962C8B-B14F-4D97-AF65-F5344CB8AC3E}">
        <p14:creationId xmlns:p14="http://schemas.microsoft.com/office/powerpoint/2010/main" val="295479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660120F3-6EF5-45CB-BDEA-6F21739649F8}" type="slidenum">
              <a:rPr lang="en-GB"/>
              <a:pPr>
                <a:defRPr/>
              </a:pPr>
              <a:t>‹#›</a:t>
            </a:fld>
            <a:endParaRPr lang="en-GB" dirty="0"/>
          </a:p>
        </p:txBody>
      </p:sp>
    </p:spTree>
    <p:extLst>
      <p:ext uri="{BB962C8B-B14F-4D97-AF65-F5344CB8AC3E}">
        <p14:creationId xmlns:p14="http://schemas.microsoft.com/office/powerpoint/2010/main" val="390051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296BB287-2035-403B-ACC5-E6A6B87CEB90}" type="slidenum">
              <a:rPr lang="en-GB"/>
              <a:pPr>
                <a:defRPr/>
              </a:pPr>
              <a:t>‹#›</a:t>
            </a:fld>
            <a:endParaRPr lang="en-GB" dirty="0"/>
          </a:p>
        </p:txBody>
      </p:sp>
    </p:spTree>
    <p:extLst>
      <p:ext uri="{BB962C8B-B14F-4D97-AF65-F5344CB8AC3E}">
        <p14:creationId xmlns:p14="http://schemas.microsoft.com/office/powerpoint/2010/main" val="2614438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7CE44DE2-662D-47F9-B0E8-DA2D09C7E834}" type="slidenum">
              <a:rPr lang="en-GB"/>
              <a:pPr>
                <a:defRPr/>
              </a:pPr>
              <a:t>‹#›</a:t>
            </a:fld>
            <a:endParaRPr lang="en-GB" dirty="0"/>
          </a:p>
        </p:txBody>
      </p:sp>
    </p:spTree>
    <p:extLst>
      <p:ext uri="{BB962C8B-B14F-4D97-AF65-F5344CB8AC3E}">
        <p14:creationId xmlns:p14="http://schemas.microsoft.com/office/powerpoint/2010/main" val="1140823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4F65C179-DD58-4AD0-90E9-6B560EFD4903}" type="slidenum">
              <a:rPr lang="en-GB"/>
              <a:pPr>
                <a:defRPr/>
              </a:pPr>
              <a:t>‹#›</a:t>
            </a:fld>
            <a:endParaRPr lang="en-GB" dirty="0"/>
          </a:p>
        </p:txBody>
      </p:sp>
    </p:spTree>
    <p:extLst>
      <p:ext uri="{BB962C8B-B14F-4D97-AF65-F5344CB8AC3E}">
        <p14:creationId xmlns:p14="http://schemas.microsoft.com/office/powerpoint/2010/main" val="96167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8CD8DFCD-3AFE-4322-A284-AD9DB76C7F86}" type="slidenum">
              <a:rPr lang="en-GB"/>
              <a:pPr>
                <a:defRPr/>
              </a:pPr>
              <a:t>‹#›</a:t>
            </a:fld>
            <a:endParaRPr lang="en-GB" dirty="0"/>
          </a:p>
        </p:txBody>
      </p:sp>
    </p:spTree>
    <p:extLst>
      <p:ext uri="{BB962C8B-B14F-4D97-AF65-F5344CB8AC3E}">
        <p14:creationId xmlns:p14="http://schemas.microsoft.com/office/powerpoint/2010/main" val="230709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26C1CF89-2790-4B93-862F-FD459D1FCC7E}" type="slidenum">
              <a:rPr lang="en-GB"/>
              <a:pPr>
                <a:defRPr/>
              </a:pPr>
              <a:t>‹#›</a:t>
            </a:fld>
            <a:endParaRPr lang="en-GB" dirty="0"/>
          </a:p>
        </p:txBody>
      </p:sp>
    </p:spTree>
    <p:extLst>
      <p:ext uri="{BB962C8B-B14F-4D97-AF65-F5344CB8AC3E}">
        <p14:creationId xmlns:p14="http://schemas.microsoft.com/office/powerpoint/2010/main" val="3839681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FA33F661-5395-4988-B45C-3A6A94440154}" type="slidenum">
              <a:rPr lang="en-GB"/>
              <a:pPr>
                <a:defRPr/>
              </a:pPr>
              <a:t>‹#›</a:t>
            </a:fld>
            <a:endParaRPr lang="en-GB" dirty="0"/>
          </a:p>
        </p:txBody>
      </p:sp>
    </p:spTree>
    <p:extLst>
      <p:ext uri="{BB962C8B-B14F-4D97-AF65-F5344CB8AC3E}">
        <p14:creationId xmlns:p14="http://schemas.microsoft.com/office/powerpoint/2010/main" val="1520905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132138" y="260350"/>
            <a:ext cx="55657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defRPr>
            </a:lvl1pPr>
          </a:lstStyle>
          <a:p>
            <a:pPr fontAlgn="base">
              <a:spcBef>
                <a:spcPct val="0"/>
              </a:spcBef>
              <a:spcAft>
                <a:spcPct val="0"/>
              </a:spcAft>
              <a:defRPr/>
            </a:pPr>
            <a:endParaRPr lang="en-GB" dirty="0"/>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defRPr>
            </a:lvl1pPr>
          </a:lstStyle>
          <a:p>
            <a:pPr fontAlgn="base">
              <a:spcBef>
                <a:spcPct val="0"/>
              </a:spcBef>
              <a:spcAft>
                <a:spcPct val="0"/>
              </a:spcAft>
              <a:defRPr/>
            </a:pPr>
            <a:endParaRPr lang="en-GB" dirty="0"/>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defRPr>
            </a:lvl1pPr>
          </a:lstStyle>
          <a:p>
            <a:pPr fontAlgn="base">
              <a:spcBef>
                <a:spcPct val="0"/>
              </a:spcBef>
              <a:spcAft>
                <a:spcPct val="0"/>
              </a:spcAft>
              <a:defRPr/>
            </a:pPr>
            <a:fld id="{876C4E13-36B6-47CA-95F0-7E6A9B6CB101}" type="slidenum">
              <a:rPr lang="en-GB"/>
              <a:pPr fontAlgn="base">
                <a:spcBef>
                  <a:spcPct val="0"/>
                </a:spcBef>
                <a:spcAft>
                  <a:spcPct val="0"/>
                </a:spcAft>
                <a:defRPr/>
              </a:pPr>
              <a:t>‹#›</a:t>
            </a:fld>
            <a:endParaRPr lang="en-GB" dirty="0"/>
          </a:p>
        </p:txBody>
      </p:sp>
      <p:sp>
        <p:nvSpPr>
          <p:cNvPr id="6151" name="Rectangle 7"/>
          <p:cNvSpPr>
            <a:spLocks noChangeArrowheads="1"/>
          </p:cNvSpPr>
          <p:nvPr/>
        </p:nvSpPr>
        <p:spPr bwMode="auto">
          <a:xfrm>
            <a:off x="0" y="6381750"/>
            <a:ext cx="9144000" cy="476250"/>
          </a:xfrm>
          <a:prstGeom prst="rect">
            <a:avLst/>
          </a:prstGeom>
          <a:solidFill>
            <a:srgbClr val="42773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6152" name="Text Box 8"/>
          <p:cNvSpPr txBox="1">
            <a:spLocks noChangeArrowheads="1"/>
          </p:cNvSpPr>
          <p:nvPr/>
        </p:nvSpPr>
        <p:spPr bwMode="auto">
          <a:xfrm>
            <a:off x="5003800" y="6467475"/>
            <a:ext cx="40322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fontAlgn="base" hangingPunct="1">
              <a:spcBef>
                <a:spcPct val="50000"/>
              </a:spcBef>
              <a:spcAft>
                <a:spcPct val="0"/>
              </a:spcAft>
              <a:defRPr/>
            </a:pPr>
            <a:r>
              <a:rPr lang="en-GB" sz="1200" dirty="0" smtClean="0">
                <a:solidFill>
                  <a:srgbClr val="FFFFFF"/>
                </a:solidFill>
              </a:rPr>
              <a:t>Innovative conservation since 1903</a:t>
            </a:r>
          </a:p>
        </p:txBody>
      </p:sp>
      <p:pic>
        <p:nvPicPr>
          <p:cNvPr id="6153" name="Picture 9" descr="ffi_new_logo_text_right_colour-CS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9388" y="188913"/>
            <a:ext cx="2232025"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4" name="Rectangle 10"/>
          <p:cNvSpPr>
            <a:spLocks noChangeArrowheads="1"/>
          </p:cNvSpPr>
          <p:nvPr userDrawn="1"/>
        </p:nvSpPr>
        <p:spPr bwMode="auto">
          <a:xfrm>
            <a:off x="0" y="6381750"/>
            <a:ext cx="9144000" cy="476250"/>
          </a:xfrm>
          <a:prstGeom prst="rect">
            <a:avLst/>
          </a:prstGeom>
          <a:solidFill>
            <a:srgbClr val="42773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6155" name="Text Box 11"/>
          <p:cNvSpPr txBox="1">
            <a:spLocks noChangeArrowheads="1"/>
          </p:cNvSpPr>
          <p:nvPr userDrawn="1"/>
        </p:nvSpPr>
        <p:spPr bwMode="auto">
          <a:xfrm>
            <a:off x="5003800" y="6467475"/>
            <a:ext cx="40322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fontAlgn="base" hangingPunct="1">
              <a:spcBef>
                <a:spcPct val="50000"/>
              </a:spcBef>
              <a:spcAft>
                <a:spcPct val="0"/>
              </a:spcAft>
              <a:defRPr/>
            </a:pPr>
            <a:r>
              <a:rPr lang="en-GB" sz="1200" dirty="0" smtClean="0">
                <a:solidFill>
                  <a:srgbClr val="FFFFFF"/>
                </a:solidFill>
              </a:rPr>
              <a:t>Innovative conservation since 1903</a:t>
            </a:r>
          </a:p>
        </p:txBody>
      </p:sp>
    </p:spTree>
    <p:extLst>
      <p:ext uri="{BB962C8B-B14F-4D97-AF65-F5344CB8AC3E}">
        <p14:creationId xmlns:p14="http://schemas.microsoft.com/office/powerpoint/2010/main" val="1725257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ango.org.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1844824"/>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a:lstStyle>
          <a:p>
            <a:r>
              <a:rPr lang="en-GB" kern="0" dirty="0" smtClean="0"/>
              <a:t>Financial Sustainability Workshop</a:t>
            </a:r>
            <a:endParaRPr lang="en-GB" kern="0" dirty="0"/>
          </a:p>
        </p:txBody>
      </p:sp>
      <p:sp>
        <p:nvSpPr>
          <p:cNvPr id="10" name="Subtitle 2"/>
          <p:cNvSpPr txBox="1">
            <a:spLocks/>
          </p:cNvSpPr>
          <p:nvPr/>
        </p:nvSpPr>
        <p:spPr bwMode="auto">
          <a:xfrm>
            <a:off x="1403648" y="3573016"/>
            <a:ext cx="6400800" cy="694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pPr>
            <a:r>
              <a:rPr lang="en-GB" kern="0" dirty="0" smtClean="0"/>
              <a:t>2013</a:t>
            </a:r>
            <a:endParaRPr lang="en-GB" kern="0" dirty="0"/>
          </a:p>
        </p:txBody>
      </p:sp>
      <p:sp>
        <p:nvSpPr>
          <p:cNvPr id="11" name="TextBox 10"/>
          <p:cNvSpPr txBox="1"/>
          <p:nvPr/>
        </p:nvSpPr>
        <p:spPr>
          <a:xfrm>
            <a:off x="3830654" y="4459759"/>
            <a:ext cx="1659429" cy="769441"/>
          </a:xfrm>
          <a:prstGeom prst="rect">
            <a:avLst/>
          </a:prstGeom>
          <a:noFill/>
        </p:spPr>
        <p:txBody>
          <a:bodyPr wrap="none" rtlCol="0">
            <a:spAutoFit/>
          </a:bodyPr>
          <a:lstStyle/>
          <a:p>
            <a:r>
              <a:rPr lang="en-GB" sz="4400" dirty="0" smtClean="0"/>
              <a:t>Day 1</a:t>
            </a:r>
            <a:endParaRPr lang="en-GB" sz="4400" dirty="0"/>
          </a:p>
        </p:txBody>
      </p:sp>
      <p:sp>
        <p:nvSpPr>
          <p:cNvPr id="2" name="TextBox 1"/>
          <p:cNvSpPr txBox="1"/>
          <p:nvPr/>
        </p:nvSpPr>
        <p:spPr>
          <a:xfrm>
            <a:off x="171569" y="6073551"/>
            <a:ext cx="8864927" cy="292388"/>
          </a:xfrm>
          <a:prstGeom prst="rect">
            <a:avLst/>
          </a:prstGeom>
          <a:noFill/>
        </p:spPr>
        <p:txBody>
          <a:bodyPr wrap="none" rtlCol="0">
            <a:spAutoFit/>
          </a:bodyPr>
          <a:lstStyle/>
          <a:p>
            <a:r>
              <a:rPr lang="en-GB" sz="1300" dirty="0" smtClean="0"/>
              <a:t>Based on guidance from </a:t>
            </a:r>
            <a:r>
              <a:rPr lang="en-GB" sz="1300" b="1" dirty="0">
                <a:hlinkClick r:id="rId3"/>
              </a:rPr>
              <a:t>M</a:t>
            </a:r>
            <a:r>
              <a:rPr lang="en-GB" sz="1300" b="1" dirty="0" smtClean="0">
                <a:hlinkClick r:id="rId3"/>
              </a:rPr>
              <a:t>ango</a:t>
            </a:r>
            <a:r>
              <a:rPr lang="en-GB" sz="1300" dirty="0" smtClean="0"/>
              <a:t> </a:t>
            </a:r>
            <a:r>
              <a:rPr lang="en-GB" sz="1300" dirty="0"/>
              <a:t>course </a:t>
            </a:r>
            <a:r>
              <a:rPr lang="en-GB" sz="1300" i="1" dirty="0"/>
              <a:t>FM2 Financial Sustainability Essentials – How to Build a Financing </a:t>
            </a:r>
            <a:r>
              <a:rPr lang="en-GB" sz="1300" i="1" dirty="0" smtClean="0"/>
              <a:t>Strategy  </a:t>
            </a:r>
            <a:endParaRPr lang="en-GB" sz="1300" i="1" dirty="0"/>
          </a:p>
        </p:txBody>
      </p:sp>
    </p:spTree>
    <p:extLst>
      <p:ext uri="{BB962C8B-B14F-4D97-AF65-F5344CB8AC3E}">
        <p14:creationId xmlns:p14="http://schemas.microsoft.com/office/powerpoint/2010/main" val="3888221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200" dirty="0" smtClean="0">
                <a:latin typeface="Calibri" panose="020F0502020204030204" pitchFamily="34" charset="0"/>
                <a:cs typeface="Arial" charset="0"/>
              </a:rPr>
              <a:t>Stakeholder Analysis</a:t>
            </a:r>
          </a:p>
        </p:txBody>
      </p:sp>
      <p:sp>
        <p:nvSpPr>
          <p:cNvPr id="3" name="Content Placeholder 2"/>
          <p:cNvSpPr>
            <a:spLocks noGrp="1"/>
          </p:cNvSpPr>
          <p:nvPr>
            <p:ph idx="1"/>
          </p:nvPr>
        </p:nvSpPr>
        <p:spPr>
          <a:xfrm>
            <a:off x="457200" y="1484784"/>
            <a:ext cx="8229600" cy="4853136"/>
          </a:xfrm>
        </p:spPr>
        <p:txBody>
          <a:bodyPr>
            <a:normAutofit/>
          </a:bodyPr>
          <a:lstStyle/>
          <a:p>
            <a:pPr marL="0" indent="0">
              <a:buFont typeface="Arial" charset="0"/>
              <a:buNone/>
              <a:defRPr/>
            </a:pPr>
            <a:r>
              <a:rPr lang="en-GB" sz="2000" dirty="0" smtClean="0">
                <a:latin typeface="Calibri" panose="020F0502020204030204" pitchFamily="34" charset="0"/>
                <a:cs typeface="Arial" pitchFamily="34" charset="0"/>
              </a:rPr>
              <a:t>Stakeholders are</a:t>
            </a:r>
            <a:r>
              <a:rPr lang="en-GB" sz="2000" dirty="0">
                <a:latin typeface="Calibri" panose="020F0502020204030204" pitchFamily="34" charset="0"/>
                <a:cs typeface="Arial" pitchFamily="34" charset="0"/>
              </a:rPr>
              <a:t> </a:t>
            </a:r>
            <a:r>
              <a:rPr lang="en-GB" sz="2000" dirty="0" smtClean="0">
                <a:latin typeface="Calibri" panose="020F0502020204030204" pitchFamily="34" charset="0"/>
                <a:cs typeface="Arial" pitchFamily="34" charset="0"/>
              </a:rPr>
              <a:t>those who:</a:t>
            </a:r>
          </a:p>
          <a:p>
            <a:pPr marL="0" indent="0">
              <a:buFont typeface="Arial" charset="0"/>
              <a:buNone/>
              <a:defRPr/>
            </a:pPr>
            <a:endParaRPr lang="en-GB" sz="900" dirty="0" smtClean="0">
              <a:latin typeface="Calibri" panose="020F0502020204030204" pitchFamily="34" charset="0"/>
              <a:cs typeface="Arial" pitchFamily="34" charset="0"/>
            </a:endParaRPr>
          </a:p>
          <a:p>
            <a:pPr>
              <a:defRPr/>
            </a:pPr>
            <a:r>
              <a:rPr lang="en-GB" sz="1800" dirty="0" smtClean="0">
                <a:latin typeface="Calibri" panose="020F0502020204030204" pitchFamily="34" charset="0"/>
                <a:cs typeface="Arial" pitchFamily="34" charset="0"/>
              </a:rPr>
              <a:t>Are affected by or can affect your work</a:t>
            </a:r>
          </a:p>
          <a:p>
            <a:pPr>
              <a:defRPr/>
            </a:pPr>
            <a:r>
              <a:rPr lang="en-GB" sz="1800" dirty="0" smtClean="0">
                <a:latin typeface="Calibri" panose="020F0502020204030204" pitchFamily="34" charset="0"/>
                <a:cs typeface="Arial" pitchFamily="34" charset="0"/>
              </a:rPr>
              <a:t>May place </a:t>
            </a:r>
            <a:r>
              <a:rPr lang="en-GB" sz="1800" dirty="0">
                <a:latin typeface="Calibri" panose="020F0502020204030204" pitchFamily="34" charset="0"/>
                <a:cs typeface="Arial" pitchFamily="34" charset="0"/>
              </a:rPr>
              <a:t>demands on </a:t>
            </a:r>
            <a:r>
              <a:rPr lang="en-GB" sz="1800" dirty="0" smtClean="0">
                <a:latin typeface="Calibri" panose="020F0502020204030204" pitchFamily="34" charset="0"/>
                <a:cs typeface="Arial" pitchFamily="34" charset="0"/>
              </a:rPr>
              <a:t>you</a:t>
            </a:r>
          </a:p>
          <a:p>
            <a:pPr>
              <a:defRPr/>
            </a:pPr>
            <a:r>
              <a:rPr lang="en-GB" sz="1800" dirty="0" smtClean="0">
                <a:latin typeface="Calibri" panose="020F0502020204030204" pitchFamily="34" charset="0"/>
                <a:cs typeface="Arial" pitchFamily="34" charset="0"/>
              </a:rPr>
              <a:t>Have an interest in your work</a:t>
            </a:r>
          </a:p>
          <a:p>
            <a:pPr>
              <a:defRPr/>
            </a:pPr>
            <a:endParaRPr lang="en-GB" sz="1300" dirty="0" smtClean="0">
              <a:latin typeface="Calibri" panose="020F0502020204030204" pitchFamily="34" charset="0"/>
              <a:cs typeface="Arial" pitchFamily="34" charset="0"/>
            </a:endParaRPr>
          </a:p>
          <a:p>
            <a:pPr marL="0" indent="0">
              <a:buFont typeface="Arial" charset="0"/>
              <a:buNone/>
              <a:defRPr/>
            </a:pPr>
            <a:r>
              <a:rPr lang="en-GB" sz="2000" dirty="0" smtClean="0">
                <a:latin typeface="Calibri" panose="020F0502020204030204" pitchFamily="34" charset="0"/>
                <a:cs typeface="Arial" pitchFamily="34" charset="0"/>
              </a:rPr>
              <a:t>Stakeholders might be:</a:t>
            </a:r>
          </a:p>
          <a:p>
            <a:pPr marL="0" indent="0">
              <a:buFont typeface="Arial" charset="0"/>
              <a:buNone/>
              <a:defRPr/>
            </a:pPr>
            <a:endParaRPr lang="en-GB" sz="900" dirty="0">
              <a:latin typeface="Calibri" panose="020F0502020204030204" pitchFamily="34" charset="0"/>
              <a:cs typeface="Arial" pitchFamily="34" charset="0"/>
            </a:endParaRPr>
          </a:p>
          <a:p>
            <a:pPr>
              <a:defRPr/>
            </a:pPr>
            <a:r>
              <a:rPr lang="en-GB" sz="1800" dirty="0">
                <a:latin typeface="Calibri" panose="020F0502020204030204" pitchFamily="34" charset="0"/>
                <a:cs typeface="Arial" pitchFamily="34" charset="0"/>
              </a:rPr>
              <a:t>I</a:t>
            </a:r>
            <a:r>
              <a:rPr lang="en-GB" sz="1800" dirty="0" smtClean="0">
                <a:latin typeface="Calibri" panose="020F0502020204030204" pitchFamily="34" charset="0"/>
                <a:cs typeface="Arial" pitchFamily="34" charset="0"/>
              </a:rPr>
              <a:t>ndividuals</a:t>
            </a:r>
            <a:r>
              <a:rPr lang="en-GB" sz="1800" dirty="0">
                <a:latin typeface="Calibri" panose="020F0502020204030204" pitchFamily="34" charset="0"/>
                <a:cs typeface="Arial" pitchFamily="34" charset="0"/>
              </a:rPr>
              <a:t>, groups or organisations </a:t>
            </a:r>
            <a:r>
              <a:rPr lang="en-GB" sz="1800" dirty="0" smtClean="0">
                <a:latin typeface="Calibri" panose="020F0502020204030204" pitchFamily="34" charset="0"/>
                <a:cs typeface="Arial" pitchFamily="34" charset="0"/>
              </a:rPr>
              <a:t>- including government departments, </a:t>
            </a:r>
            <a:r>
              <a:rPr lang="en-GB" sz="1800" dirty="0">
                <a:latin typeface="Calibri" panose="020F0502020204030204" pitchFamily="34" charset="0"/>
                <a:cs typeface="Arial" pitchFamily="34" charset="0"/>
              </a:rPr>
              <a:t>private sector, </a:t>
            </a:r>
            <a:r>
              <a:rPr lang="en-GB" sz="1800" dirty="0" smtClean="0">
                <a:latin typeface="Calibri" panose="020F0502020204030204" pitchFamily="34" charset="0"/>
                <a:cs typeface="Arial" pitchFamily="34" charset="0"/>
              </a:rPr>
              <a:t>donors, NGOs</a:t>
            </a:r>
            <a:r>
              <a:rPr lang="en-GB" sz="1800" dirty="0">
                <a:latin typeface="Calibri" panose="020F0502020204030204" pitchFamily="34" charset="0"/>
                <a:cs typeface="Arial" pitchFamily="34" charset="0"/>
              </a:rPr>
              <a:t>, local communities, </a:t>
            </a:r>
            <a:r>
              <a:rPr lang="en-GB" sz="1800" dirty="0" smtClean="0">
                <a:latin typeface="Calibri" panose="020F0502020204030204" pitchFamily="34" charset="0"/>
                <a:cs typeface="Arial" pitchFamily="34" charset="0"/>
              </a:rPr>
              <a:t>staff and so on…</a:t>
            </a:r>
          </a:p>
          <a:p>
            <a:pPr>
              <a:defRPr/>
            </a:pPr>
            <a:endParaRPr lang="en-GB" sz="1300" dirty="0" smtClean="0">
              <a:latin typeface="Calibri" panose="020F0502020204030204" pitchFamily="34" charset="0"/>
              <a:cs typeface="Arial" pitchFamily="34" charset="0"/>
            </a:endParaRPr>
          </a:p>
          <a:p>
            <a:pPr marL="0" indent="0">
              <a:buFont typeface="Arial" charset="0"/>
              <a:buNone/>
              <a:defRPr/>
            </a:pPr>
            <a:r>
              <a:rPr lang="en-GB" sz="2000" dirty="0" smtClean="0">
                <a:latin typeface="Calibri" panose="020F0502020204030204" pitchFamily="34" charset="0"/>
                <a:cs typeface="Arial" pitchFamily="34" charset="0"/>
              </a:rPr>
              <a:t>Analysis useful to help you to:</a:t>
            </a:r>
          </a:p>
          <a:p>
            <a:pPr marL="0" indent="0">
              <a:buFont typeface="Arial" charset="0"/>
              <a:buNone/>
              <a:defRPr/>
            </a:pPr>
            <a:endParaRPr lang="en-GB" sz="900" dirty="0" smtClean="0">
              <a:latin typeface="Calibri" panose="020F0502020204030204" pitchFamily="34" charset="0"/>
              <a:cs typeface="Arial" pitchFamily="34" charset="0"/>
            </a:endParaRPr>
          </a:p>
          <a:p>
            <a:pPr>
              <a:defRPr/>
            </a:pPr>
            <a:r>
              <a:rPr lang="en-GB" sz="1800" dirty="0" smtClean="0">
                <a:latin typeface="Calibri" panose="020F0502020204030204" pitchFamily="34" charset="0"/>
                <a:cs typeface="Arial" pitchFamily="34" charset="0"/>
              </a:rPr>
              <a:t>Clarify the content and scope of stakeholder influence</a:t>
            </a:r>
          </a:p>
          <a:p>
            <a:pPr>
              <a:defRPr/>
            </a:pPr>
            <a:r>
              <a:rPr lang="en-GB" sz="1800" dirty="0" smtClean="0">
                <a:latin typeface="Calibri" panose="020F0502020204030204" pitchFamily="34" charset="0"/>
                <a:cs typeface="Arial" pitchFamily="34" charset="0"/>
              </a:rPr>
              <a:t>Highlight and tensions / contradictions in demands being made</a:t>
            </a:r>
          </a:p>
          <a:p>
            <a:pPr>
              <a:defRPr/>
            </a:pPr>
            <a:r>
              <a:rPr lang="en-GB" sz="1800" dirty="0" smtClean="0">
                <a:latin typeface="Calibri" panose="020F0502020204030204" pitchFamily="34" charset="0"/>
                <a:cs typeface="Arial" pitchFamily="34" charset="0"/>
              </a:rPr>
              <a:t>Clarify scope of influence</a:t>
            </a:r>
            <a:endParaRPr lang="en-GB" sz="18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524031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1"/>
          <p:cNvSpPr>
            <a:spLocks noGrp="1"/>
          </p:cNvSpPr>
          <p:nvPr>
            <p:ph type="title"/>
          </p:nvPr>
        </p:nvSpPr>
        <p:spPr>
          <a:xfrm>
            <a:off x="2699792" y="188640"/>
            <a:ext cx="6192688" cy="1143000"/>
          </a:xfrm>
        </p:spPr>
        <p:txBody>
          <a:bodyPr/>
          <a:lstStyle/>
          <a:p>
            <a:pPr eaLnBrk="1" hangingPunct="1"/>
            <a:r>
              <a:rPr lang="en-GB" sz="3200" dirty="0" smtClean="0">
                <a:solidFill>
                  <a:srgbClr val="008000"/>
                </a:solidFill>
                <a:latin typeface="Calibri" panose="020F0502020204030204" pitchFamily="34" charset="0"/>
                <a:cs typeface="Arial" pitchFamily="34" charset="0"/>
              </a:rPr>
              <a:t>Activity: </a:t>
            </a:r>
            <a:r>
              <a:rPr lang="en-GB" sz="3200" dirty="0" smtClean="0">
                <a:latin typeface="Calibri" panose="020F0502020204030204" pitchFamily="34" charset="0"/>
                <a:cs typeface="Arial" pitchFamily="34" charset="0"/>
              </a:rPr>
              <a:t>Basic</a:t>
            </a:r>
            <a:r>
              <a:rPr lang="en-GB" sz="3200" dirty="0" smtClean="0">
                <a:solidFill>
                  <a:srgbClr val="008000"/>
                </a:solidFill>
                <a:latin typeface="Calibri" panose="020F0502020204030204" pitchFamily="34" charset="0"/>
                <a:cs typeface="Arial" pitchFamily="34" charset="0"/>
              </a:rPr>
              <a:t> </a:t>
            </a:r>
            <a:r>
              <a:rPr lang="en-GB" sz="3200" dirty="0" smtClean="0">
                <a:latin typeface="Calibri" panose="020F0502020204030204" pitchFamily="34" charset="0"/>
                <a:cs typeface="Arial" pitchFamily="34" charset="0"/>
              </a:rPr>
              <a:t>Stakeholder Analysis</a:t>
            </a:r>
          </a:p>
        </p:txBody>
      </p:sp>
      <p:sp>
        <p:nvSpPr>
          <p:cNvPr id="3" name="Content Placeholder 2"/>
          <p:cNvSpPr>
            <a:spLocks noGrp="1"/>
          </p:cNvSpPr>
          <p:nvPr>
            <p:ph idx="1"/>
          </p:nvPr>
        </p:nvSpPr>
        <p:spPr>
          <a:xfrm>
            <a:off x="457200" y="1700808"/>
            <a:ext cx="8229600" cy="1346522"/>
          </a:xfrm>
        </p:spPr>
        <p:txBody>
          <a:bodyPr/>
          <a:lstStyle/>
          <a:p>
            <a:pPr marL="457200" indent="-457200">
              <a:buFont typeface="+mj-lt"/>
              <a:buAutoNum type="arabicPeriod"/>
              <a:defRPr/>
            </a:pPr>
            <a:r>
              <a:rPr lang="en-GB" sz="2000" dirty="0" smtClean="0">
                <a:latin typeface="Calibri" panose="020F0502020204030204" pitchFamily="34" charset="0"/>
                <a:cs typeface="Arial" pitchFamily="34" charset="0"/>
              </a:rPr>
              <a:t>Spend </a:t>
            </a:r>
            <a:r>
              <a:rPr lang="en-GB" sz="2000" dirty="0">
                <a:latin typeface="Calibri" panose="020F0502020204030204" pitchFamily="34" charset="0"/>
                <a:cs typeface="Arial" pitchFamily="34" charset="0"/>
              </a:rPr>
              <a:t>5 minutes writing down all the stakeholders </a:t>
            </a:r>
            <a:r>
              <a:rPr lang="en-GB" sz="2000" dirty="0" smtClean="0">
                <a:latin typeface="Calibri" panose="020F0502020204030204" pitchFamily="34" charset="0"/>
                <a:cs typeface="Arial" pitchFamily="34" charset="0"/>
              </a:rPr>
              <a:t>you </a:t>
            </a:r>
            <a:r>
              <a:rPr lang="en-GB" sz="2000" dirty="0">
                <a:latin typeface="Calibri" panose="020F0502020204030204" pitchFamily="34" charset="0"/>
                <a:cs typeface="Arial" pitchFamily="34" charset="0"/>
              </a:rPr>
              <a:t>can think of that </a:t>
            </a:r>
            <a:r>
              <a:rPr lang="en-GB" sz="2000" dirty="0" smtClean="0">
                <a:latin typeface="Calibri" panose="020F0502020204030204" pitchFamily="34" charset="0"/>
                <a:cs typeface="Arial" pitchFamily="34" charset="0"/>
              </a:rPr>
              <a:t>can influence, are affected by, or have an interest in your organisation’s work. </a:t>
            </a:r>
            <a:endParaRPr lang="en-GB" sz="2000" b="1" dirty="0" smtClean="0">
              <a:solidFill>
                <a:srgbClr val="FF0000"/>
              </a:solidFill>
              <a:latin typeface="Calibri" panose="020F0502020204030204" pitchFamily="34" charset="0"/>
              <a:cs typeface="Arial" pitchFamily="34" charset="0"/>
            </a:endParaRPr>
          </a:p>
        </p:txBody>
      </p:sp>
    </p:spTree>
    <p:extLst>
      <p:ext uri="{BB962C8B-B14F-4D97-AF65-F5344CB8AC3E}">
        <p14:creationId xmlns:p14="http://schemas.microsoft.com/office/powerpoint/2010/main" val="4168030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700808"/>
            <a:ext cx="8352928" cy="400110"/>
          </a:xfrm>
          <a:prstGeom prst="rect">
            <a:avLst/>
          </a:prstGeom>
        </p:spPr>
        <p:txBody>
          <a:bodyPr wrap="square">
            <a:spAutoFit/>
          </a:bodyPr>
          <a:lstStyle/>
          <a:p>
            <a:pPr marL="457200" indent="-457200">
              <a:buAutoNum type="arabicPeriod" startAt="2"/>
              <a:defRPr/>
            </a:pPr>
            <a:r>
              <a:rPr lang="en-GB" sz="2000" dirty="0" smtClean="0">
                <a:latin typeface="Calibri" panose="020F0502020204030204" pitchFamily="34" charset="0"/>
                <a:cs typeface="Arial" pitchFamily="34" charset="0"/>
              </a:rPr>
              <a:t>Place each stakeholder in the most suitable quadrant, taking into account:</a:t>
            </a:r>
          </a:p>
        </p:txBody>
      </p:sp>
      <p:sp>
        <p:nvSpPr>
          <p:cNvPr id="12" name="Rectangle 11"/>
          <p:cNvSpPr/>
          <p:nvPr/>
        </p:nvSpPr>
        <p:spPr>
          <a:xfrm>
            <a:off x="-36512" y="2818090"/>
            <a:ext cx="4392488" cy="2862322"/>
          </a:xfrm>
          <a:prstGeom prst="rect">
            <a:avLst/>
          </a:prstGeom>
        </p:spPr>
        <p:txBody>
          <a:bodyPr wrap="square">
            <a:spAutoFit/>
          </a:bodyPr>
          <a:lstStyle/>
          <a:p>
            <a:pPr marL="857250" lvl="1" indent="-457200">
              <a:buFont typeface="Arial" pitchFamily="34" charset="0"/>
              <a:buChar char="•"/>
              <a:defRPr/>
            </a:pPr>
            <a:r>
              <a:rPr lang="en-GB" sz="2000" dirty="0">
                <a:latin typeface="Calibri" panose="020F0502020204030204" pitchFamily="34" charset="0"/>
                <a:cs typeface="Arial" pitchFamily="34" charset="0"/>
              </a:rPr>
              <a:t>Their interest in the </a:t>
            </a:r>
            <a:r>
              <a:rPr lang="en-GB" sz="2000" dirty="0" smtClean="0">
                <a:latin typeface="Calibri" panose="020F0502020204030204" pitchFamily="34" charset="0"/>
                <a:cs typeface="Arial" pitchFamily="34" charset="0"/>
              </a:rPr>
              <a:t>organisation</a:t>
            </a:r>
          </a:p>
          <a:p>
            <a:pPr marL="400050" lvl="1">
              <a:defRPr/>
            </a:pPr>
            <a:endParaRPr lang="en-GB" sz="2000" dirty="0">
              <a:latin typeface="Calibri" panose="020F0502020204030204" pitchFamily="34" charset="0"/>
              <a:cs typeface="Arial" pitchFamily="34" charset="0"/>
            </a:endParaRPr>
          </a:p>
          <a:p>
            <a:pPr marL="857250" lvl="1" indent="-457200">
              <a:buFont typeface="Arial" pitchFamily="34" charset="0"/>
              <a:buChar char="•"/>
              <a:defRPr/>
            </a:pPr>
            <a:r>
              <a:rPr lang="en-GB" sz="2000" dirty="0">
                <a:latin typeface="Calibri" panose="020F0502020204030204" pitchFamily="34" charset="0"/>
                <a:cs typeface="Arial" pitchFamily="34" charset="0"/>
              </a:rPr>
              <a:t>Their expectations from the relationship</a:t>
            </a:r>
          </a:p>
          <a:p>
            <a:pPr marL="857250" lvl="1" indent="-457200">
              <a:buFont typeface="Arial" pitchFamily="34" charset="0"/>
              <a:buChar char="•"/>
              <a:defRPr/>
            </a:pPr>
            <a:endParaRPr lang="en-GB" sz="2000" dirty="0" smtClean="0">
              <a:latin typeface="Calibri" panose="020F0502020204030204" pitchFamily="34" charset="0"/>
              <a:cs typeface="Arial" pitchFamily="34" charset="0"/>
            </a:endParaRPr>
          </a:p>
          <a:p>
            <a:pPr marL="857250" lvl="1" indent="-457200">
              <a:buFont typeface="Arial" pitchFamily="34" charset="0"/>
              <a:buChar char="•"/>
              <a:defRPr/>
            </a:pPr>
            <a:r>
              <a:rPr lang="en-GB" sz="2000" dirty="0" smtClean="0">
                <a:latin typeface="Calibri" panose="020F0502020204030204" pitchFamily="34" charset="0"/>
                <a:cs typeface="Arial" pitchFamily="34" charset="0"/>
              </a:rPr>
              <a:t>Their </a:t>
            </a:r>
            <a:r>
              <a:rPr lang="en-GB" sz="2000" dirty="0">
                <a:latin typeface="Calibri" panose="020F0502020204030204" pitchFamily="34" charset="0"/>
                <a:cs typeface="Arial" pitchFamily="34" charset="0"/>
              </a:rPr>
              <a:t>potential contribution </a:t>
            </a:r>
            <a:r>
              <a:rPr lang="en-GB" sz="2000" dirty="0" smtClean="0">
                <a:latin typeface="Calibri" panose="020F0502020204030204" pitchFamily="34" charset="0"/>
                <a:cs typeface="Arial" pitchFamily="34" charset="0"/>
              </a:rPr>
              <a:t>to</a:t>
            </a:r>
          </a:p>
          <a:p>
            <a:pPr marL="400050" lvl="1">
              <a:defRPr/>
            </a:pPr>
            <a:r>
              <a:rPr lang="en-GB" sz="2000" dirty="0">
                <a:latin typeface="Calibri" panose="020F0502020204030204" pitchFamily="34" charset="0"/>
                <a:cs typeface="Arial" pitchFamily="34" charset="0"/>
              </a:rPr>
              <a:t> </a:t>
            </a:r>
            <a:r>
              <a:rPr lang="en-GB" sz="2000" dirty="0" smtClean="0">
                <a:latin typeface="Calibri" panose="020F0502020204030204" pitchFamily="34" charset="0"/>
                <a:cs typeface="Arial" pitchFamily="34" charset="0"/>
              </a:rPr>
              <a:t>      </a:t>
            </a:r>
            <a:r>
              <a:rPr lang="en-GB" sz="2000" dirty="0">
                <a:latin typeface="Calibri" panose="020F0502020204030204" pitchFamily="34" charset="0"/>
                <a:cs typeface="Arial" pitchFamily="34" charset="0"/>
              </a:rPr>
              <a:t>/ influence on the organisation</a:t>
            </a:r>
          </a:p>
          <a:p>
            <a:pPr>
              <a:defRPr/>
            </a:pPr>
            <a:endParaRPr lang="en-GB" sz="2000" dirty="0">
              <a:latin typeface="Calibri" panose="020F0502020204030204" pitchFamily="34" charset="0"/>
              <a:cs typeface="Arial" pitchFamily="34" charset="0"/>
            </a:endParaRPr>
          </a:p>
        </p:txBody>
      </p:sp>
      <p:sp>
        <p:nvSpPr>
          <p:cNvPr id="13" name="Title 1"/>
          <p:cNvSpPr txBox="1">
            <a:spLocks/>
          </p:cNvSpPr>
          <p:nvPr/>
        </p:nvSpPr>
        <p:spPr bwMode="auto">
          <a:xfrm>
            <a:off x="2699792" y="188640"/>
            <a:ext cx="619268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a:lstStyle>
          <a:p>
            <a:pPr eaLnBrk="1" hangingPunct="1"/>
            <a:r>
              <a:rPr lang="en-GB" sz="3200" kern="0" smtClean="0">
                <a:solidFill>
                  <a:srgbClr val="008000"/>
                </a:solidFill>
                <a:latin typeface="Calibri" panose="020F0502020204030204" pitchFamily="34" charset="0"/>
                <a:cs typeface="Arial" pitchFamily="34" charset="0"/>
              </a:rPr>
              <a:t>Activity: </a:t>
            </a:r>
            <a:r>
              <a:rPr lang="en-GB" sz="3200" kern="0" smtClean="0">
                <a:latin typeface="Calibri" panose="020F0502020204030204" pitchFamily="34" charset="0"/>
                <a:cs typeface="Arial" pitchFamily="34" charset="0"/>
              </a:rPr>
              <a:t>Basic</a:t>
            </a:r>
            <a:r>
              <a:rPr lang="en-GB" sz="3200" kern="0" smtClean="0">
                <a:solidFill>
                  <a:srgbClr val="008000"/>
                </a:solidFill>
                <a:latin typeface="Calibri" panose="020F0502020204030204" pitchFamily="34" charset="0"/>
                <a:cs typeface="Arial" pitchFamily="34" charset="0"/>
              </a:rPr>
              <a:t> </a:t>
            </a:r>
            <a:r>
              <a:rPr lang="en-GB" sz="3200" kern="0" smtClean="0">
                <a:latin typeface="Calibri" panose="020F0502020204030204" pitchFamily="34" charset="0"/>
                <a:cs typeface="Arial" pitchFamily="34" charset="0"/>
              </a:rPr>
              <a:t>Stakeholder Analysis</a:t>
            </a:r>
            <a:endParaRPr lang="en-GB" sz="3200" kern="0" dirty="0" smtClean="0">
              <a:latin typeface="Calibri" panose="020F0502020204030204" pitchFamily="34" charset="0"/>
              <a:cs typeface="Arial" pitchFamily="34" charset="0"/>
            </a:endParaRPr>
          </a:p>
        </p:txBody>
      </p:sp>
      <p:graphicFrame>
        <p:nvGraphicFramePr>
          <p:cNvPr id="24" name="Content Placeholder 3"/>
          <p:cNvGraphicFramePr>
            <a:graphicFrameLocks/>
          </p:cNvGraphicFramePr>
          <p:nvPr>
            <p:extLst>
              <p:ext uri="{D42A27DB-BD31-4B8C-83A1-F6EECF244321}">
                <p14:modId xmlns:p14="http://schemas.microsoft.com/office/powerpoint/2010/main" val="3737308219"/>
              </p:ext>
            </p:extLst>
          </p:nvPr>
        </p:nvGraphicFramePr>
        <p:xfrm>
          <a:off x="4139952" y="2204864"/>
          <a:ext cx="5328592" cy="3727789"/>
        </p:xfrm>
        <a:graphic>
          <a:graphicData uri="http://schemas.openxmlformats.org/drawingml/2006/table">
            <a:tbl>
              <a:tblPr/>
              <a:tblGrid>
                <a:gridCol w="851065"/>
                <a:gridCol w="1919666"/>
                <a:gridCol w="1875855"/>
                <a:gridCol w="682006"/>
              </a:tblGrid>
              <a:tr h="281966">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87961">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600" b="1" i="0" dirty="0" smtClean="0">
                          <a:effectLst/>
                          <a:latin typeface="+mn-lt"/>
                          <a:ea typeface="Times New Roman"/>
                          <a:cs typeface="Times New Roman"/>
                        </a:rPr>
                        <a:t>Keep Satisfied</a:t>
                      </a:r>
                      <a:endParaRPr lang="en-GB" sz="1600" b="1"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lumMod val="75000"/>
                        <a:alpha val="6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600" b="1" i="0" dirty="0" smtClean="0">
                          <a:effectLst/>
                          <a:latin typeface="+mn-lt"/>
                          <a:ea typeface="Times New Roman"/>
                          <a:cs typeface="Times New Roman"/>
                        </a:rPr>
                        <a:t>Manage Closely</a:t>
                      </a:r>
                      <a:endParaRPr lang="en-GB" sz="1600" b="1"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0000">
                        <a:alpha val="6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45482">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b="1" i="0" dirty="0" smtClean="0">
                          <a:effectLst/>
                          <a:latin typeface="+mn-lt"/>
                          <a:ea typeface="Times New Roman"/>
                          <a:cs typeface="Times New Roman"/>
                        </a:rPr>
                        <a:t>Monitor</a:t>
                      </a:r>
                      <a:endParaRPr lang="en-GB" sz="1600" b="1"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BBB59">
                        <a:alpha val="60000"/>
                      </a:srgbClr>
                    </a:solidFill>
                  </a:tcPr>
                </a:tc>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b="1" i="0" dirty="0" smtClean="0">
                          <a:effectLst/>
                          <a:latin typeface="+mn-lt"/>
                          <a:ea typeface="Times New Roman"/>
                          <a:cs typeface="Times New Roman"/>
                        </a:rPr>
                        <a:t>Keep Informed</a:t>
                      </a:r>
                      <a:endParaRPr lang="en-GB" sz="1600" b="1"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alpha val="6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3041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spcBef>
                          <a:spcPts val="300"/>
                        </a:spcBef>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spcBef>
                          <a:spcPts val="300"/>
                        </a:spcBef>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1966">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5" name="Up Arrow 24"/>
          <p:cNvSpPr/>
          <p:nvPr/>
        </p:nvSpPr>
        <p:spPr>
          <a:xfrm>
            <a:off x="4701336" y="2420887"/>
            <a:ext cx="172218" cy="3373806"/>
          </a:xfrm>
          <a:prstGeom prst="upArrow">
            <a:avLst/>
          </a:prstGeom>
          <a:solidFill>
            <a:srgbClr val="9BBB59"/>
          </a:solidFill>
          <a:ln w="25400" cap="flat" cmpd="sng" algn="ctr">
            <a:solidFill>
              <a:srgbClr val="9BBB5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26" name="Right Arrow 25"/>
          <p:cNvSpPr/>
          <p:nvPr/>
        </p:nvSpPr>
        <p:spPr>
          <a:xfrm>
            <a:off x="4997934" y="5794694"/>
            <a:ext cx="3750530" cy="183129"/>
          </a:xfrm>
          <a:prstGeom prst="rightArrow">
            <a:avLst/>
          </a:prstGeom>
          <a:solidFill>
            <a:srgbClr val="9BBB59"/>
          </a:solidFill>
          <a:ln w="25400" cap="flat" cmpd="sng" algn="ctr">
            <a:solidFill>
              <a:srgbClr val="9BBB5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27" name="Text Box 2"/>
          <p:cNvSpPr txBox="1">
            <a:spLocks noChangeArrowheads="1"/>
          </p:cNvSpPr>
          <p:nvPr/>
        </p:nvSpPr>
        <p:spPr bwMode="auto">
          <a:xfrm rot="16200000">
            <a:off x="3850823" y="3899182"/>
            <a:ext cx="1260905" cy="25059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b="1" dirty="0">
                <a:solidFill>
                  <a:prstClr val="black"/>
                </a:solidFill>
                <a:latin typeface="Calibri"/>
                <a:ea typeface="Calibri"/>
                <a:cs typeface="Times New Roman"/>
              </a:rPr>
              <a:t>Influence</a:t>
            </a:r>
            <a:endParaRPr lang="en-GB" sz="1100" dirty="0">
              <a:solidFill>
                <a:prstClr val="black"/>
              </a:solidFill>
              <a:latin typeface="Calibri"/>
              <a:ea typeface="Calibri"/>
              <a:cs typeface="Times New Roman"/>
            </a:endParaRPr>
          </a:p>
        </p:txBody>
      </p:sp>
      <p:sp>
        <p:nvSpPr>
          <p:cNvPr id="28" name="Text Box 2"/>
          <p:cNvSpPr txBox="1">
            <a:spLocks noChangeArrowheads="1"/>
          </p:cNvSpPr>
          <p:nvPr/>
        </p:nvSpPr>
        <p:spPr bwMode="auto">
          <a:xfrm>
            <a:off x="6260867" y="5958759"/>
            <a:ext cx="1301204" cy="27469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b="1" dirty="0">
                <a:solidFill>
                  <a:prstClr val="black"/>
                </a:solidFill>
                <a:latin typeface="Calibri"/>
                <a:ea typeface="Calibri"/>
                <a:cs typeface="Times New Roman"/>
              </a:rPr>
              <a:t>Interest</a:t>
            </a:r>
            <a:endParaRPr lang="en-GB" sz="1100" dirty="0">
              <a:solidFill>
                <a:prstClr val="black"/>
              </a:solidFill>
              <a:latin typeface="Calibri"/>
              <a:ea typeface="Calibri"/>
              <a:cs typeface="Times New Roman"/>
            </a:endParaRPr>
          </a:p>
        </p:txBody>
      </p:sp>
    </p:spTree>
    <p:extLst>
      <p:ext uri="{BB962C8B-B14F-4D97-AF65-F5344CB8AC3E}">
        <p14:creationId xmlns:p14="http://schemas.microsoft.com/office/powerpoint/2010/main" val="278654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2138" y="260350"/>
            <a:ext cx="5565775" cy="648370"/>
          </a:xfrm>
        </p:spPr>
        <p:txBody>
          <a:bodyPr>
            <a:normAutofit/>
          </a:bodyPr>
          <a:lstStyle/>
          <a:p>
            <a:r>
              <a:rPr lang="pt-PT" sz="3200" dirty="0" smtClean="0">
                <a:solidFill>
                  <a:srgbClr val="FF0000"/>
                </a:solidFill>
                <a:latin typeface="Calibri" panose="020F0502020204030204" pitchFamily="34" charset="0"/>
                <a:cs typeface="Arial" pitchFamily="34" charset="0"/>
              </a:rPr>
              <a:t>[Org]</a:t>
            </a:r>
            <a:r>
              <a:rPr lang="en-GB" sz="3200" dirty="0" smtClean="0">
                <a:latin typeface="Calibri" panose="020F0502020204030204" pitchFamily="34" charset="0"/>
                <a:cs typeface="Arial" pitchFamily="34" charset="0"/>
              </a:rPr>
              <a:t>’s Stakeholder Analysis</a:t>
            </a:r>
            <a:endParaRPr lang="en-GB" sz="3200" dirty="0">
              <a:latin typeface="Calibri" panose="020F0502020204030204" pitchFamily="34" charset="0"/>
              <a:cs typeface="Arial" pitchFamily="34" charset="0"/>
            </a:endParaRPr>
          </a:p>
        </p:txBody>
      </p:sp>
      <p:graphicFrame>
        <p:nvGraphicFramePr>
          <p:cNvPr id="20" name="Content Placeholder 3"/>
          <p:cNvGraphicFramePr>
            <a:graphicFrameLocks/>
          </p:cNvGraphicFramePr>
          <p:nvPr>
            <p:extLst>
              <p:ext uri="{D42A27DB-BD31-4B8C-83A1-F6EECF244321}">
                <p14:modId xmlns:p14="http://schemas.microsoft.com/office/powerpoint/2010/main" val="1444572984"/>
              </p:ext>
            </p:extLst>
          </p:nvPr>
        </p:nvGraphicFramePr>
        <p:xfrm>
          <a:off x="907906" y="1108628"/>
          <a:ext cx="7768550" cy="4696636"/>
        </p:xfrm>
        <a:graphic>
          <a:graphicData uri="http://schemas.openxmlformats.org/drawingml/2006/table">
            <a:tbl>
              <a:tblPr/>
              <a:tblGrid>
                <a:gridCol w="1240767"/>
                <a:gridCol w="2798680"/>
                <a:gridCol w="2734807"/>
                <a:gridCol w="994296"/>
              </a:tblGrid>
              <a:tr h="31095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47837">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74495">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b="1"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45778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spcBef>
                          <a:spcPts val="300"/>
                        </a:spcBef>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spcBef>
                          <a:spcPts val="300"/>
                        </a:spcBef>
                        <a:spcAft>
                          <a:spcPts val="0"/>
                        </a:spcAft>
                      </a:pPr>
                      <a:endParaRPr lang="en-GB" sz="1600" i="0" dirty="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5566">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1" name="Group 20"/>
          <p:cNvGrpSpPr/>
          <p:nvPr/>
        </p:nvGrpSpPr>
        <p:grpSpPr>
          <a:xfrm>
            <a:off x="331840" y="1340768"/>
            <a:ext cx="7344816" cy="4916691"/>
            <a:chOff x="337579" y="0"/>
            <a:chExt cx="5015471" cy="5155820"/>
          </a:xfrm>
        </p:grpSpPr>
        <p:sp>
          <p:nvSpPr>
            <p:cNvPr id="22" name="Up Arrow 21"/>
            <p:cNvSpPr/>
            <p:nvPr/>
          </p:nvSpPr>
          <p:spPr>
            <a:xfrm>
              <a:off x="1323975" y="0"/>
              <a:ext cx="171450" cy="4562475"/>
            </a:xfrm>
            <a:prstGeom prst="upArrow">
              <a:avLst/>
            </a:prstGeom>
            <a:solidFill>
              <a:srgbClr val="9BBB59"/>
            </a:solidFill>
            <a:ln w="25400" cap="flat" cmpd="sng" algn="ctr">
              <a:solidFill>
                <a:srgbClr val="9BBB5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23" name="Right Arrow 22"/>
            <p:cNvSpPr/>
            <p:nvPr/>
          </p:nvSpPr>
          <p:spPr>
            <a:xfrm>
              <a:off x="1619250" y="4562476"/>
              <a:ext cx="3733800" cy="247650"/>
            </a:xfrm>
            <a:prstGeom prst="rightArrow">
              <a:avLst/>
            </a:prstGeom>
            <a:solidFill>
              <a:srgbClr val="9BBB59"/>
            </a:solidFill>
            <a:ln w="25400" cap="flat" cmpd="sng" algn="ctr">
              <a:solidFill>
                <a:srgbClr val="9BBB5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24" name="Text Box 2"/>
            <p:cNvSpPr txBox="1">
              <a:spLocks noChangeArrowheads="1"/>
            </p:cNvSpPr>
            <p:nvPr/>
          </p:nvSpPr>
          <p:spPr bwMode="auto">
            <a:xfrm>
              <a:off x="337579" y="1752600"/>
              <a:ext cx="916288" cy="3714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GB" sz="1800" b="1" i="0" u="none" strike="noStrike" kern="0" cap="none" spc="0" normalizeH="0" baseline="0" noProof="0" dirty="0" smtClean="0">
                  <a:ln>
                    <a:noFill/>
                  </a:ln>
                  <a:solidFill>
                    <a:prstClr val="black"/>
                  </a:solidFill>
                  <a:effectLst/>
                  <a:uLnTx/>
                  <a:uFillTx/>
                  <a:latin typeface="Calibri"/>
                  <a:ea typeface="Calibri"/>
                  <a:cs typeface="Times New Roman"/>
                </a:rPr>
                <a:t>Influence</a:t>
              </a:r>
              <a:endParaRPr kumimoji="0" lang="en-GB" sz="1100" b="0" i="0" u="none" strike="noStrike" kern="0" cap="none" spc="0" normalizeH="0" baseline="0" noProof="0" dirty="0" smtClean="0">
                <a:ln>
                  <a:noFill/>
                </a:ln>
                <a:solidFill>
                  <a:prstClr val="black"/>
                </a:solidFill>
                <a:effectLst/>
                <a:uLnTx/>
                <a:uFillTx/>
                <a:latin typeface="Calibri"/>
                <a:ea typeface="Calibri"/>
                <a:cs typeface="Times New Roman"/>
              </a:endParaRPr>
            </a:p>
          </p:txBody>
        </p:sp>
        <p:sp>
          <p:nvSpPr>
            <p:cNvPr id="25" name="Text Box 2"/>
            <p:cNvSpPr txBox="1">
              <a:spLocks noChangeArrowheads="1"/>
            </p:cNvSpPr>
            <p:nvPr/>
          </p:nvSpPr>
          <p:spPr bwMode="auto">
            <a:xfrm>
              <a:off x="2876550" y="4784345"/>
              <a:ext cx="1295400" cy="3714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GB" sz="1800" b="1" i="0" u="none" strike="noStrike" kern="0" cap="none" spc="0" normalizeH="0" baseline="0" noProof="0" smtClean="0">
                  <a:ln>
                    <a:noFill/>
                  </a:ln>
                  <a:solidFill>
                    <a:prstClr val="black"/>
                  </a:solidFill>
                  <a:effectLst/>
                  <a:uLnTx/>
                  <a:uFillTx/>
                  <a:latin typeface="Calibri"/>
                  <a:ea typeface="Calibri"/>
                  <a:cs typeface="Times New Roman"/>
                </a:rPr>
                <a:t>Interest</a:t>
              </a:r>
              <a:endParaRPr kumimoji="0" lang="en-GB" sz="1100" b="0" i="0" u="none" strike="noStrike" kern="0" cap="none" spc="0" normalizeH="0" baseline="0" noProof="0" smtClean="0">
                <a:ln>
                  <a:noFill/>
                </a:ln>
                <a:solidFill>
                  <a:prstClr val="black"/>
                </a:solidFill>
                <a:effectLst/>
                <a:uLnTx/>
                <a:uFillTx/>
                <a:latin typeface="Calibri"/>
                <a:ea typeface="Calibri"/>
                <a:cs typeface="Times New Roman"/>
              </a:endParaRPr>
            </a:p>
          </p:txBody>
        </p:sp>
      </p:grpSp>
    </p:spTree>
    <p:extLst>
      <p:ext uri="{BB962C8B-B14F-4D97-AF65-F5344CB8AC3E}">
        <p14:creationId xmlns:p14="http://schemas.microsoft.com/office/powerpoint/2010/main" val="4287828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915816" y="274638"/>
            <a:ext cx="5770984" cy="1143000"/>
          </a:xfrm>
        </p:spPr>
        <p:txBody>
          <a:bodyPr>
            <a:normAutofit/>
          </a:bodyPr>
          <a:lstStyle/>
          <a:p>
            <a:r>
              <a:rPr lang="en-GB" sz="3200" dirty="0">
                <a:solidFill>
                  <a:srgbClr val="008000"/>
                </a:solidFill>
                <a:latin typeface="Calibri" panose="020F0502020204030204" pitchFamily="34" charset="0"/>
                <a:cs typeface="Arial" charset="0"/>
              </a:rPr>
              <a:t>Activity: </a:t>
            </a:r>
            <a:r>
              <a:rPr lang="pt-PT" sz="3200" dirty="0">
                <a:solidFill>
                  <a:srgbClr val="FF0000"/>
                </a:solidFill>
                <a:latin typeface="Calibri" panose="020F0502020204030204" pitchFamily="34" charset="0"/>
                <a:cs typeface="Arial" pitchFamily="34" charset="0"/>
              </a:rPr>
              <a:t>[Org]</a:t>
            </a:r>
            <a:r>
              <a:rPr lang="en-GB" sz="3200" dirty="0" smtClean="0">
                <a:latin typeface="Calibri" panose="020F0502020204030204" pitchFamily="34" charset="0"/>
                <a:cs typeface="Arial" pitchFamily="34" charset="0"/>
              </a:rPr>
              <a:t>’s Stakeholder Action Plan</a:t>
            </a:r>
            <a:endParaRPr lang="en-GB" sz="3200" dirty="0">
              <a:latin typeface="Calibri" panose="020F0502020204030204" pitchFamily="34" charset="0"/>
              <a:cs typeface="Arial" pitchFamily="34" charset="0"/>
            </a:endParaRPr>
          </a:p>
        </p:txBody>
      </p:sp>
      <p:sp>
        <p:nvSpPr>
          <p:cNvPr id="2" name="Rectangle 1"/>
          <p:cNvSpPr/>
          <p:nvPr/>
        </p:nvSpPr>
        <p:spPr>
          <a:xfrm>
            <a:off x="323528" y="1640994"/>
            <a:ext cx="8568952" cy="707886"/>
          </a:xfrm>
          <a:prstGeom prst="rect">
            <a:avLst/>
          </a:prstGeom>
        </p:spPr>
        <p:txBody>
          <a:bodyPr wrap="square">
            <a:spAutoFit/>
          </a:bodyPr>
          <a:lstStyle/>
          <a:p>
            <a:pPr marL="457200" indent="-457200">
              <a:buFont typeface="+mj-lt"/>
              <a:buAutoNum type="arabicPeriod"/>
              <a:defRPr/>
            </a:pPr>
            <a:r>
              <a:rPr lang="en-GB" sz="2000" dirty="0" smtClean="0">
                <a:latin typeface="Calibri" panose="020F0502020204030204" pitchFamily="34" charset="0"/>
                <a:cs typeface="Arial" pitchFamily="34" charset="0"/>
              </a:rPr>
              <a:t>In groups, fill in the Stakeholder Action Plan Table, describing how you should manage your relationship with each main stakeholder</a:t>
            </a:r>
            <a:endParaRPr lang="en-GB" sz="2000" b="1" dirty="0">
              <a:solidFill>
                <a:srgbClr val="FF0000"/>
              </a:solidFill>
              <a:latin typeface="Calibri" panose="020F0502020204030204"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27662385"/>
              </p:ext>
            </p:extLst>
          </p:nvPr>
        </p:nvGraphicFramePr>
        <p:xfrm>
          <a:off x="107504" y="2924944"/>
          <a:ext cx="9001000" cy="2841250"/>
        </p:xfrm>
        <a:graphic>
          <a:graphicData uri="http://schemas.openxmlformats.org/drawingml/2006/table">
            <a:tbl>
              <a:tblPr firstRow="1" bandRow="1"/>
              <a:tblGrid>
                <a:gridCol w="1296144"/>
                <a:gridCol w="1296144"/>
                <a:gridCol w="1728192"/>
                <a:gridCol w="1368152"/>
                <a:gridCol w="1763687"/>
                <a:gridCol w="1548681"/>
              </a:tblGrid>
              <a:tr h="580567">
                <a:tc gridSpan="6">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n-GB" sz="2400" dirty="0" smtClean="0"/>
                        <a:t>Stakeholder Action Plan</a:t>
                      </a:r>
                      <a:endParaRPr lang="en-GB"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BBB59">
                        <a:lumMod val="50000"/>
                      </a:srgbClr>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889083">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400" b="1" dirty="0" smtClean="0">
                          <a:latin typeface="Arial" pitchFamily="34" charset="0"/>
                          <a:cs typeface="Arial" pitchFamily="34" charset="0"/>
                        </a:rPr>
                        <a:t>Stakeholder</a:t>
                      </a:r>
                      <a:endParaRPr lang="en-GB" sz="1400" b="1" dirty="0">
                        <a:latin typeface="Arial" pitchFamily="34" charset="0"/>
                        <a:cs typeface="Arial"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400" b="1" dirty="0" smtClean="0">
                          <a:latin typeface="Arial" pitchFamily="34" charset="0"/>
                          <a:cs typeface="Arial" pitchFamily="34" charset="0"/>
                        </a:rPr>
                        <a:t>Frequency of contact</a:t>
                      </a:r>
                      <a:endParaRPr lang="en-GB" sz="1400" b="1" dirty="0">
                        <a:latin typeface="Arial" pitchFamily="34" charset="0"/>
                        <a:cs typeface="Arial"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400" b="1" dirty="0" smtClean="0">
                          <a:latin typeface="Arial" pitchFamily="34" charset="0"/>
                          <a:cs typeface="Arial" pitchFamily="34" charset="0"/>
                        </a:rPr>
                        <a:t>Interest</a:t>
                      </a:r>
                      <a:endParaRPr lang="en-GB" sz="1400" b="1" dirty="0">
                        <a:latin typeface="Arial" pitchFamily="34" charset="0"/>
                        <a:cs typeface="Arial"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400" b="1" dirty="0" smtClean="0">
                          <a:latin typeface="Arial" pitchFamily="34" charset="0"/>
                          <a:cs typeface="Arial" pitchFamily="34" charset="0"/>
                        </a:rPr>
                        <a:t>Influence</a:t>
                      </a:r>
                      <a:endParaRPr lang="en-GB" sz="1400" b="1" dirty="0">
                        <a:latin typeface="Arial" pitchFamily="34" charset="0"/>
                        <a:cs typeface="Arial"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400" b="1" dirty="0" smtClean="0">
                          <a:latin typeface="Arial" pitchFamily="34" charset="0"/>
                          <a:cs typeface="Arial" pitchFamily="34" charset="0"/>
                        </a:rPr>
                        <a:t>Expectation</a:t>
                      </a:r>
                      <a:endParaRPr lang="en-GB" sz="1400" b="1" dirty="0">
                        <a:latin typeface="Arial" pitchFamily="34" charset="0"/>
                        <a:cs typeface="Arial"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400" b="1" dirty="0" smtClean="0">
                          <a:latin typeface="Arial" pitchFamily="34" charset="0"/>
                          <a:cs typeface="Arial" pitchFamily="34" charset="0"/>
                        </a:rPr>
                        <a:t>Action plan</a:t>
                      </a:r>
                      <a:endParaRPr lang="en-GB" sz="1400" b="1" dirty="0">
                        <a:latin typeface="Arial" pitchFamily="34" charset="0"/>
                        <a:cs typeface="Arial"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solidFill>
                  </a:tcPr>
                </a:tc>
              </a:tr>
              <a:tr h="1145930">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latin typeface="Arial" pitchFamily="34" charset="0"/>
                          <a:cs typeface="Arial" pitchFamily="34" charset="0"/>
                        </a:rPr>
                        <a:t>Ministry of Environment &amp; Natural</a:t>
                      </a:r>
                      <a:r>
                        <a:rPr lang="en-GB" sz="1400" baseline="0" dirty="0" smtClean="0">
                          <a:latin typeface="Arial" pitchFamily="34" charset="0"/>
                          <a:cs typeface="Arial" pitchFamily="34" charset="0"/>
                        </a:rPr>
                        <a:t> Resources</a:t>
                      </a:r>
                      <a:endParaRPr lang="en-GB" sz="1400" dirty="0">
                        <a:latin typeface="Arial" pitchFamily="34" charset="0"/>
                        <a:cs typeface="Arial"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60000"/>
                        <a:lumOff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latin typeface="Arial" pitchFamily="34" charset="0"/>
                          <a:cs typeface="Arial" pitchFamily="34" charset="0"/>
                        </a:rPr>
                        <a:t>Quarterly</a:t>
                      </a:r>
                      <a:endParaRPr lang="en-GB" sz="1400" dirty="0">
                        <a:latin typeface="Arial" pitchFamily="34" charset="0"/>
                        <a:cs typeface="Arial"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60000"/>
                        <a:lumOff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latin typeface="Arial" pitchFamily="34" charset="0"/>
                          <a:cs typeface="Arial" pitchFamily="34" charset="0"/>
                        </a:rPr>
                        <a:t>Our organisation allows them to achieve their quota for</a:t>
                      </a:r>
                      <a:r>
                        <a:rPr lang="en-GB" sz="1400" baseline="0" dirty="0" smtClean="0">
                          <a:latin typeface="Arial" pitchFamily="34" charset="0"/>
                          <a:cs typeface="Arial" pitchFamily="34" charset="0"/>
                        </a:rPr>
                        <a:t> partnerships with NGOs</a:t>
                      </a:r>
                      <a:endParaRPr lang="en-GB" sz="1400" dirty="0">
                        <a:latin typeface="Arial" pitchFamily="34" charset="0"/>
                        <a:cs typeface="Arial"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60000"/>
                        <a:lumOff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latin typeface="Arial" pitchFamily="34" charset="0"/>
                          <a:cs typeface="Arial" pitchFamily="34" charset="0"/>
                        </a:rPr>
                        <a:t>Solar stove supplies. FX variations, Finnish govt.</a:t>
                      </a:r>
                      <a:r>
                        <a:rPr lang="en-GB" sz="1400" baseline="0" dirty="0" smtClean="0">
                          <a:latin typeface="Arial" pitchFamily="34" charset="0"/>
                          <a:cs typeface="Arial" pitchFamily="34" charset="0"/>
                        </a:rPr>
                        <a:t> aid policy</a:t>
                      </a:r>
                      <a:endParaRPr lang="en-GB" sz="1400" dirty="0">
                        <a:latin typeface="Arial" pitchFamily="34" charset="0"/>
                        <a:cs typeface="Arial"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60000"/>
                        <a:lumOff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latin typeface="Arial" pitchFamily="34" charset="0"/>
                          <a:cs typeface="Arial" pitchFamily="34" charset="0"/>
                        </a:rPr>
                        <a:t>Add</a:t>
                      </a:r>
                      <a:r>
                        <a:rPr lang="en-GB" sz="1400" baseline="0" dirty="0" smtClean="0">
                          <a:latin typeface="Arial" pitchFamily="34" charset="0"/>
                          <a:cs typeface="Arial" pitchFamily="34" charset="0"/>
                        </a:rPr>
                        <a:t> their logo to all vehicles and merchandise; Quarterly technical and financial reports</a:t>
                      </a:r>
                      <a:endParaRPr lang="en-GB" sz="1400" dirty="0">
                        <a:latin typeface="Arial" pitchFamily="34" charset="0"/>
                        <a:cs typeface="Arial"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60000"/>
                        <a:lumOff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latin typeface="Arial" pitchFamily="34" charset="0"/>
                          <a:cs typeface="Arial" pitchFamily="34" charset="0"/>
                        </a:rPr>
                        <a:t>Invite to visit to see work; send examples of recent successes</a:t>
                      </a:r>
                      <a:endParaRPr lang="en-GB" sz="1400" dirty="0">
                        <a:latin typeface="Arial" pitchFamily="34" charset="0"/>
                        <a:cs typeface="Arial"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60000"/>
                        <a:lumOff val="40000"/>
                      </a:srgbClr>
                    </a:solidFill>
                  </a:tcPr>
                </a:tc>
              </a:tr>
            </a:tbl>
          </a:graphicData>
        </a:graphic>
      </p:graphicFrame>
    </p:spTree>
    <p:extLst>
      <p:ext uri="{BB962C8B-B14F-4D97-AF65-F5344CB8AC3E}">
        <p14:creationId xmlns:p14="http://schemas.microsoft.com/office/powerpoint/2010/main" val="2043035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Calibri" panose="020F0502020204030204" pitchFamily="34" charset="0"/>
                <a:cs typeface="Arial" pitchFamily="34" charset="0"/>
              </a:rPr>
              <a:t>SWOC Analysis</a:t>
            </a:r>
            <a:endParaRPr lang="en-GB" sz="3200" dirty="0">
              <a:latin typeface="Calibri" panose="020F0502020204030204" pitchFamily="34" charset="0"/>
              <a:cs typeface="Arial"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0669"/>
            <a:ext cx="9144000" cy="4526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6012160" y="3971403"/>
            <a:ext cx="1656184" cy="1750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tx1"/>
                </a:solidFill>
                <a:latin typeface="Arial" pitchFamily="34" charset="0"/>
                <a:cs typeface="Arial" pitchFamily="34" charset="0"/>
              </a:rPr>
              <a:t>Constraints</a:t>
            </a:r>
            <a:endParaRPr lang="en-GB" sz="1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576539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008000"/>
                </a:solidFill>
                <a:latin typeface="Calibri" panose="020F0502020204030204" pitchFamily="34" charset="0"/>
                <a:cs typeface="Arial" charset="0"/>
              </a:rPr>
              <a:t>Activity: </a:t>
            </a:r>
            <a:r>
              <a:rPr lang="en-GB" sz="3200" dirty="0" smtClean="0">
                <a:latin typeface="Calibri" panose="020F0502020204030204" pitchFamily="34" charset="0"/>
                <a:cs typeface="Arial" pitchFamily="34" charset="0"/>
              </a:rPr>
              <a:t>SWOC Analysis</a:t>
            </a:r>
            <a:endParaRPr lang="en-GB" sz="3200" dirty="0">
              <a:latin typeface="Calibri" panose="020F0502020204030204" pitchFamily="34" charset="0"/>
              <a:cs typeface="Arial" pitchFamily="34" charset="0"/>
            </a:endParaRPr>
          </a:p>
        </p:txBody>
      </p:sp>
      <p:sp>
        <p:nvSpPr>
          <p:cNvPr id="5" name="Rectangle 4"/>
          <p:cNvSpPr/>
          <p:nvPr/>
        </p:nvSpPr>
        <p:spPr>
          <a:xfrm>
            <a:off x="376808" y="2190343"/>
            <a:ext cx="8587680" cy="2246769"/>
          </a:xfrm>
          <a:prstGeom prst="rect">
            <a:avLst/>
          </a:prstGeom>
        </p:spPr>
        <p:txBody>
          <a:bodyPr wrap="square">
            <a:spAutoFit/>
          </a:bodyPr>
          <a:lstStyle/>
          <a:p>
            <a:pPr marL="457200" indent="-457200">
              <a:buFont typeface="+mj-lt"/>
              <a:buAutoNum type="arabicPeriod"/>
              <a:defRPr/>
            </a:pPr>
            <a:r>
              <a:rPr lang="en-GB" sz="2000" dirty="0" smtClean="0">
                <a:latin typeface="Calibri" panose="020F0502020204030204" pitchFamily="34" charset="0"/>
                <a:cs typeface="Arial" pitchFamily="34" charset="0"/>
              </a:rPr>
              <a:t>In groups, write down your Strengths</a:t>
            </a:r>
            <a:r>
              <a:rPr lang="en-GB" sz="2000" baseline="30000" dirty="0" smtClean="0">
                <a:latin typeface="Calibri" panose="020F0502020204030204" pitchFamily="34" charset="0"/>
                <a:cs typeface="Arial" pitchFamily="34" charset="0"/>
              </a:rPr>
              <a:t>(internal)</a:t>
            </a:r>
            <a:r>
              <a:rPr lang="en-GB" sz="2000" dirty="0" smtClean="0">
                <a:latin typeface="Calibri" panose="020F0502020204030204" pitchFamily="34" charset="0"/>
                <a:cs typeface="Arial" pitchFamily="34" charset="0"/>
              </a:rPr>
              <a:t>, Weaknesses</a:t>
            </a:r>
            <a:r>
              <a:rPr lang="en-GB" sz="2000" baseline="30000" dirty="0" smtClean="0">
                <a:latin typeface="Calibri" panose="020F0502020204030204" pitchFamily="34" charset="0"/>
                <a:cs typeface="Arial" pitchFamily="34" charset="0"/>
              </a:rPr>
              <a:t>(internal),</a:t>
            </a:r>
            <a:r>
              <a:rPr lang="en-GB" sz="2000" dirty="0" smtClean="0">
                <a:latin typeface="Calibri" panose="020F0502020204030204" pitchFamily="34" charset="0"/>
                <a:cs typeface="Arial" pitchFamily="34" charset="0"/>
              </a:rPr>
              <a:t> Opportunities</a:t>
            </a:r>
            <a:r>
              <a:rPr lang="en-GB" sz="2000" baseline="30000" dirty="0" smtClean="0">
                <a:latin typeface="Calibri" panose="020F0502020204030204" pitchFamily="34" charset="0"/>
                <a:cs typeface="Arial" pitchFamily="34" charset="0"/>
              </a:rPr>
              <a:t>(external</a:t>
            </a:r>
            <a:r>
              <a:rPr lang="en-GB" sz="2000" baseline="30000" dirty="0">
                <a:latin typeface="Calibri" panose="020F0502020204030204" pitchFamily="34" charset="0"/>
                <a:cs typeface="Arial" pitchFamily="34" charset="0"/>
              </a:rPr>
              <a:t>)</a:t>
            </a:r>
            <a:r>
              <a:rPr lang="en-GB" sz="2000" dirty="0" smtClean="0">
                <a:latin typeface="Calibri" panose="020F0502020204030204" pitchFamily="34" charset="0"/>
                <a:cs typeface="Arial" pitchFamily="34" charset="0"/>
              </a:rPr>
              <a:t> and Constraints</a:t>
            </a:r>
            <a:r>
              <a:rPr lang="en-GB" sz="2000" baseline="30000" dirty="0" smtClean="0">
                <a:latin typeface="Calibri" panose="020F0502020204030204" pitchFamily="34" charset="0"/>
                <a:cs typeface="Arial" pitchFamily="34" charset="0"/>
              </a:rPr>
              <a:t>(external) </a:t>
            </a:r>
            <a:r>
              <a:rPr lang="en-GB" sz="2000" dirty="0" smtClean="0">
                <a:latin typeface="Calibri" panose="020F0502020204030204" pitchFamily="34" charset="0"/>
                <a:cs typeface="Arial" pitchFamily="34" charset="0"/>
              </a:rPr>
              <a:t>– one per post-it</a:t>
            </a:r>
          </a:p>
          <a:p>
            <a:pPr>
              <a:defRPr/>
            </a:pPr>
            <a:endParaRPr lang="en-GB" sz="2000" dirty="0" smtClean="0">
              <a:latin typeface="Calibri" panose="020F0502020204030204" pitchFamily="34" charset="0"/>
              <a:cs typeface="Arial" pitchFamily="34" charset="0"/>
            </a:endParaRPr>
          </a:p>
          <a:p>
            <a:pPr marL="457200" indent="-457200">
              <a:buFont typeface="+mj-lt"/>
              <a:buAutoNum type="arabicPeriod" startAt="2"/>
              <a:defRPr/>
            </a:pPr>
            <a:r>
              <a:rPr lang="pt-PT" sz="2000" dirty="0" smtClean="0">
                <a:latin typeface="Calibri" panose="020F0502020204030204" pitchFamily="34" charset="0"/>
                <a:cs typeface="Arial" pitchFamily="34" charset="0"/>
              </a:rPr>
              <a:t>As one group, organise all the post-its by topic, making note of potential overlaps</a:t>
            </a:r>
          </a:p>
          <a:p>
            <a:pPr>
              <a:defRPr/>
            </a:pPr>
            <a:endParaRPr lang="pt-PT" sz="2000" dirty="0" smtClean="0">
              <a:latin typeface="Calibri" panose="020F0502020204030204" pitchFamily="34" charset="0"/>
              <a:cs typeface="Arial" pitchFamily="34" charset="0"/>
            </a:endParaRPr>
          </a:p>
          <a:p>
            <a:pPr marL="457200" indent="-457200">
              <a:buFont typeface="+mj-lt"/>
              <a:buAutoNum type="arabicPeriod" startAt="3"/>
              <a:defRPr/>
            </a:pPr>
            <a:r>
              <a:rPr lang="pt-PT" sz="2000" dirty="0" smtClean="0">
                <a:latin typeface="Calibri" panose="020F0502020204030204" pitchFamily="34" charset="0"/>
                <a:cs typeface="Arial" pitchFamily="34" charset="0"/>
              </a:rPr>
              <a:t>Individually, vote for your top 3 priorities in each category</a:t>
            </a:r>
            <a:endParaRPr lang="en-GB" dirty="0">
              <a:latin typeface="Calibri" panose="020F0502020204030204" pitchFamily="34" charset="0"/>
              <a:cs typeface="Arial" pitchFamily="34" charset="0"/>
            </a:endParaRPr>
          </a:p>
        </p:txBody>
      </p:sp>
    </p:spTree>
    <p:extLst>
      <p:ext uri="{BB962C8B-B14F-4D97-AF65-F5344CB8AC3E}">
        <p14:creationId xmlns:p14="http://schemas.microsoft.com/office/powerpoint/2010/main" val="2728991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44330" y="1772816"/>
            <a:ext cx="8587680" cy="4524315"/>
          </a:xfrm>
          <a:prstGeom prst="rect">
            <a:avLst/>
          </a:prstGeom>
        </p:spPr>
        <p:txBody>
          <a:bodyPr wrap="square">
            <a:spAutoFit/>
          </a:bodyPr>
          <a:lstStyle/>
          <a:p>
            <a:pPr marL="457200" indent="-457200">
              <a:buFont typeface="+mj-lt"/>
              <a:buAutoNum type="arabicPeriod"/>
              <a:defRPr/>
            </a:pPr>
            <a:r>
              <a:rPr lang="en-GB" sz="2000" dirty="0" smtClean="0">
                <a:latin typeface="Calibri" panose="020F0502020204030204" pitchFamily="34" charset="0"/>
                <a:cs typeface="Arial" pitchFamily="34" charset="0"/>
              </a:rPr>
              <a:t>Looking at the SWOC and Stakeholder Analysis, extract:</a:t>
            </a:r>
          </a:p>
          <a:p>
            <a:pPr marL="457200" indent="-457200">
              <a:buFont typeface="+mj-lt"/>
              <a:buAutoNum type="arabicPeriod"/>
              <a:defRPr/>
            </a:pPr>
            <a:endParaRPr lang="en-GB" sz="2000" b="1" dirty="0">
              <a:solidFill>
                <a:srgbClr val="FF0000"/>
              </a:solidFill>
              <a:latin typeface="Calibri" panose="020F0502020204030204" pitchFamily="34" charset="0"/>
              <a:cs typeface="Arial" pitchFamily="34" charset="0"/>
            </a:endParaRPr>
          </a:p>
          <a:p>
            <a:pPr marL="800100" lvl="1" indent="-342900">
              <a:buFont typeface="Arial" pitchFamily="34" charset="0"/>
              <a:buChar char="•"/>
              <a:defRPr/>
            </a:pPr>
            <a:r>
              <a:rPr lang="en-GB" sz="2000" dirty="0" smtClean="0">
                <a:latin typeface="Calibri" panose="020F0502020204030204" pitchFamily="34" charset="0"/>
                <a:cs typeface="Arial" pitchFamily="34" charset="0"/>
              </a:rPr>
              <a:t>Potential </a:t>
            </a:r>
            <a:r>
              <a:rPr lang="en-GB" sz="2000" b="1" dirty="0" smtClean="0">
                <a:latin typeface="Calibri" panose="020F0502020204030204" pitchFamily="34" charset="0"/>
                <a:cs typeface="Arial" pitchFamily="34" charset="0"/>
              </a:rPr>
              <a:t>risks</a:t>
            </a:r>
            <a:r>
              <a:rPr lang="en-GB" sz="2000" dirty="0" smtClean="0">
                <a:latin typeface="Calibri" panose="020F0502020204030204" pitchFamily="34" charset="0"/>
                <a:cs typeface="Arial" pitchFamily="34" charset="0"/>
              </a:rPr>
              <a:t> to </a:t>
            </a:r>
            <a:r>
              <a:rPr lang="en-GB" sz="2000" dirty="0" smtClean="0">
                <a:solidFill>
                  <a:srgbClr val="FF0000"/>
                </a:solidFill>
                <a:latin typeface="Calibri" panose="020F0502020204030204" pitchFamily="34" charset="0"/>
                <a:cs typeface="Arial" pitchFamily="34" charset="0"/>
              </a:rPr>
              <a:t>[Org]</a:t>
            </a:r>
            <a:r>
              <a:rPr lang="en-GB" sz="2000" dirty="0" smtClean="0">
                <a:latin typeface="Calibri" panose="020F0502020204030204" pitchFamily="34" charset="0"/>
                <a:cs typeface="Arial" pitchFamily="34" charset="0"/>
              </a:rPr>
              <a:t>’s Finance Sustainability</a:t>
            </a:r>
          </a:p>
          <a:p>
            <a:pPr marL="800100" lvl="1" indent="-342900">
              <a:buFont typeface="Arial" pitchFamily="34" charset="0"/>
              <a:buChar char="•"/>
              <a:defRPr/>
            </a:pPr>
            <a:endParaRPr lang="en-GB" sz="1000" dirty="0" smtClean="0">
              <a:latin typeface="Calibri" panose="020F0502020204030204" pitchFamily="34" charset="0"/>
              <a:cs typeface="Arial" pitchFamily="34" charset="0"/>
            </a:endParaRPr>
          </a:p>
          <a:p>
            <a:pPr marL="1257300" lvl="2" indent="-342900">
              <a:buFont typeface="Arial" pitchFamily="34" charset="0"/>
              <a:buChar char="•"/>
              <a:defRPr/>
            </a:pPr>
            <a:r>
              <a:rPr lang="en-GB" dirty="0" smtClean="0">
                <a:latin typeface="Calibri" panose="020F0502020204030204" pitchFamily="34" charset="0"/>
                <a:cs typeface="Arial" pitchFamily="34" charset="0"/>
              </a:rPr>
              <a:t>E.g. – The only person who could write proposals in English leaves the organisation, when most donors are from the US, UK or Australia</a:t>
            </a:r>
          </a:p>
          <a:p>
            <a:pPr lvl="2">
              <a:defRPr/>
            </a:pPr>
            <a:endParaRPr lang="en-GB" dirty="0" smtClean="0">
              <a:latin typeface="Calibri" panose="020F0502020204030204" pitchFamily="34" charset="0"/>
              <a:cs typeface="Arial" pitchFamily="34" charset="0"/>
            </a:endParaRPr>
          </a:p>
          <a:p>
            <a:pPr marL="800100" lvl="1" indent="-342900">
              <a:buFont typeface="Arial" pitchFamily="34" charset="0"/>
              <a:buChar char="•"/>
              <a:defRPr/>
            </a:pPr>
            <a:r>
              <a:rPr lang="en-GB" sz="2000" dirty="0" smtClean="0">
                <a:latin typeface="Calibri" panose="020F0502020204030204" pitchFamily="34" charset="0"/>
                <a:cs typeface="Arial" pitchFamily="34" charset="0"/>
              </a:rPr>
              <a:t>Potential </a:t>
            </a:r>
            <a:r>
              <a:rPr lang="en-GB" sz="2000" b="1" dirty="0" smtClean="0">
                <a:latin typeface="Calibri" panose="020F0502020204030204" pitchFamily="34" charset="0"/>
                <a:cs typeface="Arial" pitchFamily="34" charset="0"/>
              </a:rPr>
              <a:t>opportunities</a:t>
            </a:r>
            <a:r>
              <a:rPr lang="en-GB" sz="2000" dirty="0" smtClean="0">
                <a:latin typeface="Calibri" panose="020F0502020204030204" pitchFamily="34" charset="0"/>
                <a:cs typeface="Arial" pitchFamily="34" charset="0"/>
              </a:rPr>
              <a:t> that </a:t>
            </a:r>
            <a:r>
              <a:rPr lang="en-GB" sz="2000" dirty="0">
                <a:solidFill>
                  <a:srgbClr val="FF0000"/>
                </a:solidFill>
                <a:latin typeface="Calibri" panose="020F0502020204030204" pitchFamily="34" charset="0"/>
                <a:cs typeface="Arial" pitchFamily="34" charset="0"/>
              </a:rPr>
              <a:t>[Org]</a:t>
            </a:r>
            <a:r>
              <a:rPr lang="en-GB" sz="2000" dirty="0" smtClean="0">
                <a:latin typeface="Calibri" panose="020F0502020204030204" pitchFamily="34" charset="0"/>
                <a:cs typeface="Arial" pitchFamily="34" charset="0"/>
              </a:rPr>
              <a:t> could explore in order to improve its Financial Sustainability</a:t>
            </a:r>
          </a:p>
          <a:p>
            <a:pPr marL="800100" lvl="1" indent="-342900">
              <a:buFont typeface="Arial" pitchFamily="34" charset="0"/>
              <a:buChar char="•"/>
              <a:defRPr/>
            </a:pPr>
            <a:endParaRPr lang="en-GB" sz="1600" dirty="0" smtClean="0">
              <a:latin typeface="Calibri" panose="020F0502020204030204" pitchFamily="34" charset="0"/>
              <a:cs typeface="Arial" pitchFamily="34" charset="0"/>
            </a:endParaRPr>
          </a:p>
          <a:p>
            <a:pPr marL="1257300" lvl="2" indent="-342900">
              <a:buFont typeface="Arial" pitchFamily="34" charset="0"/>
              <a:buChar char="•"/>
              <a:defRPr/>
            </a:pPr>
            <a:r>
              <a:rPr lang="en-GB" dirty="0" smtClean="0">
                <a:latin typeface="Calibri" panose="020F0502020204030204" pitchFamily="34" charset="0"/>
                <a:cs typeface="Arial" pitchFamily="34" charset="0"/>
              </a:rPr>
              <a:t>E.g. 1 – The local University starts a work experience placement system, where students get credits by spending 6 months with an organisation, developing specific skills</a:t>
            </a:r>
          </a:p>
          <a:p>
            <a:pPr marL="1257300" lvl="2" indent="-342900">
              <a:buFont typeface="Arial" pitchFamily="34" charset="0"/>
              <a:buChar char="•"/>
              <a:defRPr/>
            </a:pPr>
            <a:endParaRPr lang="en-GB" sz="1000" dirty="0" smtClean="0">
              <a:latin typeface="Calibri" panose="020F0502020204030204" pitchFamily="34" charset="0"/>
              <a:cs typeface="Arial" pitchFamily="34" charset="0"/>
            </a:endParaRPr>
          </a:p>
          <a:p>
            <a:pPr marL="1257300" lvl="2" indent="-342900">
              <a:buFont typeface="Arial" pitchFamily="34" charset="0"/>
              <a:buChar char="•"/>
              <a:defRPr/>
            </a:pPr>
            <a:r>
              <a:rPr lang="en-GB" dirty="0" smtClean="0">
                <a:latin typeface="Calibri" panose="020F0502020204030204" pitchFamily="34" charset="0"/>
                <a:cs typeface="Arial" pitchFamily="34" charset="0"/>
              </a:rPr>
              <a:t>E.g. 2 – The local Government is interested in partnering with NGO, to demonstrate interest in environmental issues</a:t>
            </a:r>
            <a:endParaRPr lang="en-GB" dirty="0">
              <a:latin typeface="Calibri" panose="020F0502020204030204" pitchFamily="34" charset="0"/>
              <a:cs typeface="Arial" pitchFamily="34" charset="0"/>
            </a:endParaRPr>
          </a:p>
        </p:txBody>
      </p:sp>
      <p:sp>
        <p:nvSpPr>
          <p:cNvPr id="4" name="Title 1"/>
          <p:cNvSpPr>
            <a:spLocks noGrp="1"/>
          </p:cNvSpPr>
          <p:nvPr>
            <p:ph type="title"/>
          </p:nvPr>
        </p:nvSpPr>
        <p:spPr>
          <a:xfrm>
            <a:off x="3132138" y="260350"/>
            <a:ext cx="5565775" cy="1143000"/>
          </a:xfrm>
        </p:spPr>
        <p:txBody>
          <a:bodyPr>
            <a:normAutofit/>
          </a:bodyPr>
          <a:lstStyle/>
          <a:p>
            <a:r>
              <a:rPr lang="en-GB" sz="3200" dirty="0">
                <a:solidFill>
                  <a:srgbClr val="008000"/>
                </a:solidFill>
                <a:latin typeface="Calibri" panose="020F0502020204030204" pitchFamily="34" charset="0"/>
                <a:cs typeface="Arial" charset="0"/>
              </a:rPr>
              <a:t>Activity: </a:t>
            </a:r>
            <a:r>
              <a:rPr lang="en-GB" sz="3200" dirty="0" smtClean="0">
                <a:latin typeface="Calibri" panose="020F0502020204030204" pitchFamily="34" charset="0"/>
                <a:cs typeface="Arial" pitchFamily="34" charset="0"/>
              </a:rPr>
              <a:t>SWOC Analysis</a:t>
            </a:r>
            <a:endParaRPr lang="en-GB" sz="32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331744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987824" y="260648"/>
            <a:ext cx="5698976"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Risk Mapping</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
        <p:nvSpPr>
          <p:cNvPr id="12" name="Content Placeholder 2"/>
          <p:cNvSpPr txBox="1">
            <a:spLocks/>
          </p:cNvSpPr>
          <p:nvPr/>
        </p:nvSpPr>
        <p:spPr>
          <a:xfrm>
            <a:off x="323528" y="1340769"/>
            <a:ext cx="8496944" cy="72007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Having identified key risks using the SWOC analysis technique, the next stage is to assess their relative importance so that a risk strategy can be developed. </a:t>
            </a:r>
            <a:endParaRPr kumimoji="0" lang="en-GB" sz="1800" b="0" i="0" u="none" strike="noStrike" kern="1200" cap="none" spc="0" normalizeH="0" baseline="0" noProof="0" dirty="0">
              <a:ln>
                <a:noFill/>
              </a:ln>
              <a:solidFill>
                <a:sysClr val="windowText" lastClr="000000"/>
              </a:solidFill>
              <a:effectLst/>
              <a:uLnTx/>
              <a:uFillTx/>
              <a:latin typeface="Calibri"/>
            </a:endParaRPr>
          </a:p>
        </p:txBody>
      </p:sp>
      <p:sp>
        <p:nvSpPr>
          <p:cNvPr id="13" name="Rectangle 12"/>
          <p:cNvSpPr/>
          <p:nvPr/>
        </p:nvSpPr>
        <p:spPr>
          <a:xfrm>
            <a:off x="611560" y="2137761"/>
            <a:ext cx="4572000" cy="338554"/>
          </a:xfrm>
          <a:prstGeom prst="rect">
            <a:avLst/>
          </a:prstGeom>
        </p:spPr>
        <p:txBody>
          <a:bodyPr>
            <a:spAutoFit/>
          </a:bodyPr>
          <a:lstStyle/>
          <a:p>
            <a:r>
              <a:rPr lang="en-GB" sz="1600" dirty="0">
                <a:solidFill>
                  <a:prstClr val="black"/>
                </a:solidFill>
                <a:latin typeface="Calibri"/>
              </a:rPr>
              <a:t>A. </a:t>
            </a:r>
            <a:r>
              <a:rPr lang="en-GB" sz="1600" b="1" dirty="0">
                <a:solidFill>
                  <a:prstClr val="black"/>
                </a:solidFill>
                <a:latin typeface="Calibri"/>
              </a:rPr>
              <a:t>Likelihood</a:t>
            </a:r>
            <a:r>
              <a:rPr lang="en-GB" sz="1600" dirty="0">
                <a:solidFill>
                  <a:prstClr val="black"/>
                </a:solidFill>
                <a:latin typeface="Calibri"/>
              </a:rPr>
              <a:t> of the risk occurring</a:t>
            </a:r>
            <a:r>
              <a:rPr lang="en-GB" sz="1600" dirty="0" smtClean="0">
                <a:solidFill>
                  <a:prstClr val="black"/>
                </a:solidFill>
                <a:latin typeface="Calibri"/>
              </a:rPr>
              <a:t>:</a:t>
            </a:r>
            <a:endParaRPr lang="en-GB" sz="1600" dirty="0">
              <a:solidFill>
                <a:prstClr val="black"/>
              </a:solidFill>
              <a:latin typeface="Calibri"/>
            </a:endParaRPr>
          </a:p>
        </p:txBody>
      </p:sp>
      <p:graphicFrame>
        <p:nvGraphicFramePr>
          <p:cNvPr id="14" name="Table 13"/>
          <p:cNvGraphicFramePr>
            <a:graphicFrameLocks noGrp="1"/>
          </p:cNvGraphicFramePr>
          <p:nvPr>
            <p:extLst>
              <p:ext uri="{D42A27DB-BD31-4B8C-83A1-F6EECF244321}">
                <p14:modId xmlns:p14="http://schemas.microsoft.com/office/powerpoint/2010/main" val="4142301200"/>
              </p:ext>
            </p:extLst>
          </p:nvPr>
        </p:nvGraphicFramePr>
        <p:xfrm>
          <a:off x="72008" y="2505545"/>
          <a:ext cx="4716016" cy="1925320"/>
        </p:xfrm>
        <a:graphic>
          <a:graphicData uri="http://schemas.openxmlformats.org/drawingml/2006/table">
            <a:tbl>
              <a:tblPr firstRow="1" bandRow="1"/>
              <a:tblGrid>
                <a:gridCol w="725541"/>
                <a:gridCol w="1015757"/>
                <a:gridCol w="2974718"/>
              </a:tblGrid>
              <a:tr h="37084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n-GB" sz="1400" dirty="0" smtClean="0"/>
                        <a:t>Points</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sz="1400" dirty="0" smtClean="0"/>
                        <a:t>Likelihood</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sz="1400" dirty="0" smtClean="0"/>
                        <a:t>Notes</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r>
              <a:tr h="320432">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500" dirty="0" smtClean="0"/>
                        <a:t>3</a:t>
                      </a:r>
                      <a:endParaRPr lang="en-GB" sz="15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500" dirty="0" smtClean="0"/>
                        <a:t>Likely</a:t>
                      </a:r>
                      <a:endParaRPr lang="en-GB" sz="15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u="none" strike="noStrike" kern="1200" baseline="0" dirty="0" smtClean="0"/>
                        <a:t>Expected to happen, to a more than even chance of happening</a:t>
                      </a:r>
                      <a:endParaRPr lang="en-GB"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r>
              <a:tr h="288032">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500" dirty="0" smtClean="0"/>
                        <a:t>2</a:t>
                      </a:r>
                      <a:endParaRPr lang="en-GB" sz="15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500" dirty="0" smtClean="0"/>
                        <a:t>Possible</a:t>
                      </a:r>
                      <a:endParaRPr lang="en-GB" sz="15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u="none" strike="noStrike" kern="1200" baseline="0" dirty="0" smtClean="0"/>
                        <a:t>Quite possible that it will occur, to an even chance of it happening</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20000"/>
                      </a:sysClr>
                    </a:solidFill>
                  </a:tcPr>
                </a:tc>
              </a:tr>
              <a:tr h="328032">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500" dirty="0" smtClean="0"/>
                        <a:t>1</a:t>
                      </a:r>
                      <a:endParaRPr lang="en-GB" sz="15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500" dirty="0" smtClean="0"/>
                        <a:t>Remote</a:t>
                      </a:r>
                      <a:endParaRPr lang="en-GB" sz="15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u="none" strike="noStrike" kern="1200" baseline="0" dirty="0" smtClean="0"/>
                        <a:t>Just possible it might happen but very surprising, to extremely unlikely</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r>
            </a:tbl>
          </a:graphicData>
        </a:graphic>
      </p:graphicFrame>
      <p:sp>
        <p:nvSpPr>
          <p:cNvPr id="15" name="Rectangle 14"/>
          <p:cNvSpPr/>
          <p:nvPr/>
        </p:nvSpPr>
        <p:spPr>
          <a:xfrm>
            <a:off x="5162747" y="2132856"/>
            <a:ext cx="3363421" cy="338554"/>
          </a:xfrm>
          <a:prstGeom prst="rect">
            <a:avLst/>
          </a:prstGeom>
        </p:spPr>
        <p:txBody>
          <a:bodyPr wrap="none">
            <a:spAutoFit/>
          </a:bodyPr>
          <a:lstStyle/>
          <a:p>
            <a:r>
              <a:rPr lang="en-GB" sz="1600" dirty="0">
                <a:solidFill>
                  <a:prstClr val="black"/>
                </a:solidFill>
                <a:latin typeface="Calibri"/>
              </a:rPr>
              <a:t>B. </a:t>
            </a:r>
            <a:r>
              <a:rPr lang="en-GB" sz="1600" b="1" dirty="0">
                <a:solidFill>
                  <a:prstClr val="black"/>
                </a:solidFill>
                <a:latin typeface="Calibri"/>
              </a:rPr>
              <a:t>Impact</a:t>
            </a:r>
            <a:r>
              <a:rPr lang="en-GB" sz="1600" dirty="0">
                <a:solidFill>
                  <a:prstClr val="black"/>
                </a:solidFill>
                <a:latin typeface="Calibri"/>
              </a:rPr>
              <a:t> of</a:t>
            </a:r>
            <a:r>
              <a:rPr lang="en-GB" sz="1600" b="1" dirty="0">
                <a:solidFill>
                  <a:prstClr val="black"/>
                </a:solidFill>
                <a:latin typeface="Calibri"/>
              </a:rPr>
              <a:t> </a:t>
            </a:r>
            <a:r>
              <a:rPr lang="en-GB" sz="1600" dirty="0">
                <a:solidFill>
                  <a:prstClr val="black"/>
                </a:solidFill>
                <a:latin typeface="Calibri"/>
              </a:rPr>
              <a:t>the </a:t>
            </a:r>
            <a:r>
              <a:rPr lang="en-GB" sz="1600" dirty="0" smtClean="0">
                <a:solidFill>
                  <a:prstClr val="black"/>
                </a:solidFill>
                <a:latin typeface="Calibri"/>
              </a:rPr>
              <a:t>risk </a:t>
            </a:r>
            <a:r>
              <a:rPr lang="en-GB" sz="1600" dirty="0">
                <a:solidFill>
                  <a:prstClr val="black"/>
                </a:solidFill>
                <a:latin typeface="Calibri"/>
              </a:rPr>
              <a:t>should </a:t>
            </a:r>
            <a:r>
              <a:rPr lang="en-GB" sz="1600" dirty="0" smtClean="0">
                <a:solidFill>
                  <a:prstClr val="black"/>
                </a:solidFill>
                <a:latin typeface="Calibri"/>
              </a:rPr>
              <a:t>it happen</a:t>
            </a:r>
            <a:r>
              <a:rPr lang="en-GB" sz="1600" dirty="0">
                <a:solidFill>
                  <a:prstClr val="black"/>
                </a:solidFill>
                <a:latin typeface="Calibri"/>
              </a:rPr>
              <a:t>:</a:t>
            </a:r>
          </a:p>
        </p:txBody>
      </p:sp>
      <p:graphicFrame>
        <p:nvGraphicFramePr>
          <p:cNvPr id="16" name="Table 15"/>
          <p:cNvGraphicFramePr>
            <a:graphicFrameLocks noGrp="1"/>
          </p:cNvGraphicFramePr>
          <p:nvPr>
            <p:extLst>
              <p:ext uri="{D42A27DB-BD31-4B8C-83A1-F6EECF244321}">
                <p14:modId xmlns:p14="http://schemas.microsoft.com/office/powerpoint/2010/main" val="2549884468"/>
              </p:ext>
            </p:extLst>
          </p:nvPr>
        </p:nvGraphicFramePr>
        <p:xfrm>
          <a:off x="4860032" y="2492897"/>
          <a:ext cx="4200370" cy="1944215"/>
        </p:xfrm>
        <a:graphic>
          <a:graphicData uri="http://schemas.openxmlformats.org/drawingml/2006/table">
            <a:tbl>
              <a:tblPr firstRow="1" bandRow="1"/>
              <a:tblGrid>
                <a:gridCol w="648072"/>
                <a:gridCol w="1104026"/>
                <a:gridCol w="2448272"/>
              </a:tblGrid>
              <a:tr h="396141">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n-GB" sz="1400" dirty="0" smtClean="0"/>
                        <a:t>Points</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sz="1400" dirty="0" smtClean="0"/>
                        <a:t>Impact</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sz="1400" dirty="0" smtClean="0"/>
                        <a:t>Notes</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r>
              <a:tr h="525858">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500" dirty="0" smtClean="0"/>
                        <a:t>3</a:t>
                      </a:r>
                      <a:endParaRPr lang="en-GB" sz="15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t>Critical</a:t>
                      </a:r>
                      <a:endParaRPr lang="en-GB"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u="none" strike="noStrike" kern="1200" baseline="0" dirty="0" smtClean="0"/>
                        <a:t>Impact can make a material or significant difference</a:t>
                      </a:r>
                      <a:endParaRPr lang="en-GB" sz="1400" dirty="0">
                        <a:latin typeface="+mn-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r>
              <a:tr h="504056">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500" dirty="0" smtClean="0"/>
                        <a:t>2</a:t>
                      </a:r>
                      <a:endParaRPr lang="en-GB" sz="15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dirty="0" smtClean="0"/>
                        <a:t>Moderate</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2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u="none" strike="noStrike" baseline="0" dirty="0" smtClean="0"/>
                        <a:t>Impact can make a difference</a:t>
                      </a:r>
                      <a:endParaRPr lang="en-GB" sz="1400" dirty="0">
                        <a:latin typeface="+mn-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20000"/>
                      </a:sysClr>
                    </a:solidFill>
                  </a:tcPr>
                </a:tc>
              </a:tr>
              <a:tr h="504056">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r>
                        <a:rPr lang="en-GB" sz="1500" dirty="0" smtClean="0"/>
                        <a:t>1</a:t>
                      </a:r>
                      <a:endParaRPr lang="en-GB" sz="15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350" dirty="0" smtClean="0"/>
                        <a:t>Manageable</a:t>
                      </a:r>
                      <a:endParaRPr lang="en-GB" sz="135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sz="1400" u="none" strike="noStrike" kern="1200" baseline="0" dirty="0" smtClean="0"/>
                        <a:t>There is an impact but it is deemed to be manageable</a:t>
                      </a:r>
                      <a:endParaRPr lang="en-GB"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Text" lastClr="000000">
                        <a:tint val="40000"/>
                      </a:sysClr>
                    </a:solidFill>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907995584"/>
              </p:ext>
            </p:extLst>
          </p:nvPr>
        </p:nvGraphicFramePr>
        <p:xfrm>
          <a:off x="611560" y="4797152"/>
          <a:ext cx="7992888" cy="1483360"/>
        </p:xfrm>
        <a:graphic>
          <a:graphicData uri="http://schemas.openxmlformats.org/drawingml/2006/table">
            <a:tbl>
              <a:tblPr firstRow="1" bandRow="1"/>
              <a:tblGrid>
                <a:gridCol w="1998222"/>
                <a:gridCol w="1998222"/>
                <a:gridCol w="1998222"/>
                <a:gridCol w="1998222"/>
              </a:tblGrid>
              <a:tr h="37084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endParaRPr lang="en-GB"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dirty="0" smtClean="0"/>
                        <a:t>Remote (1)</a:t>
                      </a:r>
                      <a:endParaRPr lang="en-GB"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dirty="0" smtClean="0"/>
                        <a:t>Possible (2)</a:t>
                      </a:r>
                      <a:endParaRPr lang="en-GB"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GB" dirty="0" smtClean="0"/>
                        <a:t>Likely (3)</a:t>
                      </a:r>
                      <a:endParaRPr lang="en-GB"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r>
              <a:tr h="370840">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b="1" dirty="0" smtClean="0">
                          <a:solidFill>
                            <a:schemeClr val="bg1"/>
                          </a:solidFill>
                        </a:rPr>
                        <a:t>Critical (3)</a:t>
                      </a:r>
                      <a:endParaRPr lang="en-GB" b="1" dirty="0">
                        <a:solidFill>
                          <a:schemeClr val="bg1"/>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bg1"/>
                          </a:solidFill>
                        </a:rPr>
                        <a:t>3</a:t>
                      </a:r>
                      <a:endParaRPr lang="en-GB" sz="1600" b="1" dirty="0">
                        <a:solidFill>
                          <a:schemeClr val="bg1"/>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bg1"/>
                          </a:solidFill>
                        </a:rPr>
                        <a:t>6</a:t>
                      </a:r>
                      <a:endParaRPr lang="en-GB" sz="1600" b="1" dirty="0">
                        <a:solidFill>
                          <a:schemeClr val="bg1"/>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bg1"/>
                          </a:solidFill>
                        </a:rPr>
                        <a:t>9</a:t>
                      </a:r>
                      <a:endParaRPr lang="en-GB" sz="1600" b="1" dirty="0">
                        <a:solidFill>
                          <a:schemeClr val="bg1"/>
                        </a:solidFill>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r>
              <a:tr h="370840">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b="1" dirty="0" smtClean="0">
                          <a:solidFill>
                            <a:schemeClr val="bg1"/>
                          </a:solidFill>
                        </a:rPr>
                        <a:t>Moderate (2)</a:t>
                      </a:r>
                      <a:endParaRPr lang="en-GB"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tx1"/>
                          </a:solidFill>
                        </a:rPr>
                        <a:t>2</a:t>
                      </a:r>
                      <a:endParaRPr lang="en-GB" sz="1600" b="1"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bg1"/>
                          </a:solidFill>
                        </a:rPr>
                        <a:t>4</a:t>
                      </a:r>
                      <a:endParaRPr lang="en-GB" sz="16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79646">
                        <a:lumMod val="75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bg1"/>
                          </a:solidFill>
                        </a:rPr>
                        <a:t>6</a:t>
                      </a:r>
                      <a:endParaRPr lang="en-GB" sz="16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0000"/>
                    </a:solidFill>
                  </a:tcPr>
                </a:tc>
              </a:tr>
              <a:tr h="370840">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n-GB" b="1" dirty="0" smtClean="0">
                          <a:solidFill>
                            <a:schemeClr val="bg1"/>
                          </a:solidFill>
                        </a:rPr>
                        <a:t>Manageable (1)</a:t>
                      </a:r>
                      <a:endParaRPr lang="en-GB"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50000"/>
                      </a:sys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tx1"/>
                          </a:solidFill>
                        </a:rPr>
                        <a:t>1</a:t>
                      </a:r>
                      <a:endParaRPr lang="en-GB" sz="1600" b="1"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tx1"/>
                          </a:solidFill>
                        </a:rPr>
                        <a:t>2</a:t>
                      </a:r>
                      <a:endParaRPr lang="en-GB" sz="1600" b="1"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r"/>
                      <a:r>
                        <a:rPr lang="en-GB" sz="1600" b="1" dirty="0" smtClean="0">
                          <a:solidFill>
                            <a:schemeClr val="bg1"/>
                          </a:solidFill>
                        </a:rPr>
                        <a:t>3</a:t>
                      </a:r>
                      <a:endParaRPr lang="en-GB" sz="16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solidFill>
                  </a:tcPr>
                </a:tc>
              </a:tr>
            </a:tbl>
          </a:graphicData>
        </a:graphic>
      </p:graphicFrame>
    </p:spTree>
    <p:extLst>
      <p:ext uri="{BB962C8B-B14F-4D97-AF65-F5344CB8AC3E}">
        <p14:creationId xmlns:p14="http://schemas.microsoft.com/office/powerpoint/2010/main" val="2840165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07293"/>
            <a:ext cx="8229600" cy="4525963"/>
          </a:xfrm>
        </p:spPr>
        <p:txBody>
          <a:bodyPr>
            <a:noAutofit/>
          </a:bodyPr>
          <a:lstStyle/>
          <a:p>
            <a:pPr marL="0" indent="0">
              <a:buNone/>
            </a:pPr>
            <a:r>
              <a:rPr lang="en-GB" sz="2000" i="1" dirty="0">
                <a:latin typeface="Calibri" panose="020F0502020204030204" pitchFamily="34" charset="0"/>
              </a:rPr>
              <a:t>Example </a:t>
            </a:r>
            <a:r>
              <a:rPr lang="en-GB" sz="2000" i="1" dirty="0" smtClean="0">
                <a:latin typeface="Calibri" panose="020F0502020204030204" pitchFamily="34" charset="0"/>
              </a:rPr>
              <a:t>Scenario</a:t>
            </a:r>
          </a:p>
          <a:p>
            <a:pPr marL="0" indent="0">
              <a:buNone/>
            </a:pPr>
            <a:endParaRPr lang="en-GB" sz="800" dirty="0">
              <a:latin typeface="Calibri" panose="020F0502020204030204" pitchFamily="34" charset="0"/>
            </a:endParaRPr>
          </a:p>
          <a:p>
            <a:pPr marL="0" indent="0">
              <a:buNone/>
            </a:pPr>
            <a:r>
              <a:rPr lang="en-GB" sz="1800" dirty="0">
                <a:latin typeface="Calibri" panose="020F0502020204030204" pitchFamily="34" charset="0"/>
              </a:rPr>
              <a:t>NGO X receives </a:t>
            </a:r>
            <a:r>
              <a:rPr lang="en-GB" sz="1800" dirty="0" smtClean="0">
                <a:latin typeface="Calibri" panose="020F0502020204030204" pitchFamily="34" charset="0"/>
              </a:rPr>
              <a:t>90% </a:t>
            </a:r>
            <a:r>
              <a:rPr lang="en-GB" sz="1800" dirty="0">
                <a:latin typeface="Calibri" panose="020F0502020204030204" pitchFamily="34" charset="0"/>
              </a:rPr>
              <a:t>of its income from Donor ABC, whose funding cycle with partners works </a:t>
            </a:r>
            <a:r>
              <a:rPr lang="en-GB" sz="1800" dirty="0" smtClean="0">
                <a:latin typeface="Calibri" panose="020F0502020204030204" pitchFamily="34" charset="0"/>
              </a:rPr>
              <a:t>on a </a:t>
            </a:r>
            <a:r>
              <a:rPr lang="en-GB" sz="1800" dirty="0">
                <a:latin typeface="Calibri" panose="020F0502020204030204" pitchFamily="34" charset="0"/>
              </a:rPr>
              <a:t>3 to 5 year basis. As year 3 is approaching, NGO X identifies the risk of the lack of continuity </a:t>
            </a:r>
            <a:r>
              <a:rPr lang="en-GB" sz="1800" dirty="0" smtClean="0">
                <a:latin typeface="Calibri" panose="020F0502020204030204" pitchFamily="34" charset="0"/>
              </a:rPr>
              <a:t>of funding </a:t>
            </a:r>
            <a:r>
              <a:rPr lang="en-GB" sz="1800" dirty="0">
                <a:latin typeface="Calibri" panose="020F0502020204030204" pitchFamily="34" charset="0"/>
              </a:rPr>
              <a:t>from their donor. The likelihood of failing to get an extension of funding for two </a:t>
            </a:r>
            <a:r>
              <a:rPr lang="en-GB" sz="1800" dirty="0" smtClean="0">
                <a:latin typeface="Calibri" panose="020F0502020204030204" pitchFamily="34" charset="0"/>
              </a:rPr>
              <a:t>more years </a:t>
            </a:r>
            <a:r>
              <a:rPr lang="en-GB" sz="1800" dirty="0">
                <a:latin typeface="Calibri" panose="020F0502020204030204" pitchFamily="34" charset="0"/>
              </a:rPr>
              <a:t>is assessed.</a:t>
            </a:r>
          </a:p>
          <a:p>
            <a:pPr marL="0" indent="0">
              <a:buNone/>
            </a:pPr>
            <a:endParaRPr lang="en-GB" sz="800" b="1" dirty="0" smtClean="0">
              <a:latin typeface="Calibri" panose="020F0502020204030204" pitchFamily="34" charset="0"/>
            </a:endParaRPr>
          </a:p>
          <a:p>
            <a:pPr marL="0" indent="0">
              <a:buNone/>
            </a:pPr>
            <a:r>
              <a:rPr lang="en-GB" sz="2000" b="1" dirty="0" smtClean="0">
                <a:latin typeface="Calibri" panose="020F0502020204030204" pitchFamily="34" charset="0"/>
              </a:rPr>
              <a:t>Assessment</a:t>
            </a:r>
            <a:r>
              <a:rPr lang="en-GB" sz="2000" b="1" dirty="0">
                <a:latin typeface="Calibri" panose="020F0502020204030204" pitchFamily="34" charset="0"/>
              </a:rPr>
              <a:t>:</a:t>
            </a:r>
          </a:p>
          <a:p>
            <a:pPr marL="0" indent="0">
              <a:buNone/>
            </a:pPr>
            <a:endParaRPr lang="en-GB" sz="800" dirty="0" smtClean="0">
              <a:latin typeface="Calibri" panose="020F0502020204030204" pitchFamily="34" charset="0"/>
            </a:endParaRPr>
          </a:p>
          <a:p>
            <a:pPr marL="0" indent="0">
              <a:buNone/>
            </a:pPr>
            <a:r>
              <a:rPr lang="en-GB" sz="1800" dirty="0" smtClean="0">
                <a:latin typeface="Calibri" panose="020F0502020204030204" pitchFamily="34" charset="0"/>
              </a:rPr>
              <a:t>A</a:t>
            </a:r>
            <a:r>
              <a:rPr lang="en-GB" sz="1800" dirty="0">
                <a:latin typeface="Calibri" panose="020F0502020204030204" pitchFamily="34" charset="0"/>
              </a:rPr>
              <a:t>. </a:t>
            </a:r>
            <a:r>
              <a:rPr lang="en-GB" sz="1800" b="1" dirty="0">
                <a:latin typeface="Calibri" panose="020F0502020204030204" pitchFamily="34" charset="0"/>
              </a:rPr>
              <a:t>Likelihood </a:t>
            </a:r>
            <a:r>
              <a:rPr lang="en-GB" sz="1800" dirty="0">
                <a:latin typeface="Calibri" panose="020F0502020204030204" pitchFamily="34" charset="0"/>
              </a:rPr>
              <a:t>of a failed extension-funding bid is assessed as REMOTE because the NGO </a:t>
            </a:r>
            <a:r>
              <a:rPr lang="en-GB" sz="1800" dirty="0" smtClean="0">
                <a:latin typeface="Calibri" panose="020F0502020204030204" pitchFamily="34" charset="0"/>
              </a:rPr>
              <a:t>has developed </a:t>
            </a:r>
            <a:r>
              <a:rPr lang="en-GB" sz="1800" dirty="0">
                <a:latin typeface="Calibri" panose="020F0502020204030204" pitchFamily="34" charset="0"/>
              </a:rPr>
              <a:t>a very good working relationship with the donor. </a:t>
            </a:r>
            <a:r>
              <a:rPr lang="en-GB" sz="1800" i="1" dirty="0">
                <a:latin typeface="Calibri" panose="020F0502020204030204" pitchFamily="34" charset="0"/>
              </a:rPr>
              <a:t>1 point awarded</a:t>
            </a:r>
            <a:r>
              <a:rPr lang="en-GB" sz="1800" dirty="0">
                <a:latin typeface="Calibri" panose="020F0502020204030204" pitchFamily="34" charset="0"/>
              </a:rPr>
              <a:t>.</a:t>
            </a:r>
          </a:p>
          <a:p>
            <a:endParaRPr lang="en-GB" sz="800" dirty="0" smtClean="0">
              <a:latin typeface="Calibri" panose="020F0502020204030204" pitchFamily="34" charset="0"/>
            </a:endParaRPr>
          </a:p>
          <a:p>
            <a:pPr marL="0" indent="0">
              <a:buNone/>
            </a:pPr>
            <a:r>
              <a:rPr lang="en-GB" sz="1800" dirty="0" smtClean="0">
                <a:latin typeface="Calibri" panose="020F0502020204030204" pitchFamily="34" charset="0"/>
              </a:rPr>
              <a:t>B</a:t>
            </a:r>
            <a:r>
              <a:rPr lang="en-GB" sz="1800" dirty="0">
                <a:latin typeface="Calibri" panose="020F0502020204030204" pitchFamily="34" charset="0"/>
              </a:rPr>
              <a:t>. </a:t>
            </a:r>
            <a:r>
              <a:rPr lang="en-GB" sz="1800" b="1" dirty="0">
                <a:latin typeface="Calibri" panose="020F0502020204030204" pitchFamily="34" charset="0"/>
              </a:rPr>
              <a:t>Impact</a:t>
            </a:r>
            <a:r>
              <a:rPr lang="en-GB" sz="1800" dirty="0">
                <a:latin typeface="Calibri" panose="020F0502020204030204" pitchFamily="34" charset="0"/>
              </a:rPr>
              <a:t>: if extension funding is not received this would be CRITICAL for the NGO as it has </a:t>
            </a:r>
            <a:r>
              <a:rPr lang="en-GB" sz="1800" dirty="0" smtClean="0">
                <a:latin typeface="Calibri" panose="020F0502020204030204" pitchFamily="34" charset="0"/>
              </a:rPr>
              <a:t>no other </a:t>
            </a:r>
            <a:r>
              <a:rPr lang="en-GB" sz="1800" dirty="0">
                <a:latin typeface="Calibri" panose="020F0502020204030204" pitchFamily="34" charset="0"/>
              </a:rPr>
              <a:t>sources of funding. </a:t>
            </a:r>
            <a:r>
              <a:rPr lang="en-GB" sz="1800" i="1" dirty="0">
                <a:latin typeface="Calibri" panose="020F0502020204030204" pitchFamily="34" charset="0"/>
              </a:rPr>
              <a:t>3 points awarded</a:t>
            </a:r>
            <a:r>
              <a:rPr lang="en-GB" sz="1800" dirty="0">
                <a:latin typeface="Calibri" panose="020F0502020204030204" pitchFamily="34" charset="0"/>
              </a:rPr>
              <a:t>.</a:t>
            </a:r>
          </a:p>
          <a:p>
            <a:pPr marL="0" indent="0">
              <a:buNone/>
            </a:pPr>
            <a:endParaRPr lang="en-GB" sz="800" b="1" dirty="0" smtClean="0">
              <a:latin typeface="Calibri" panose="020F0502020204030204" pitchFamily="34" charset="0"/>
            </a:endParaRPr>
          </a:p>
          <a:p>
            <a:pPr marL="0" indent="0">
              <a:buNone/>
            </a:pPr>
            <a:endParaRPr lang="en-GB" sz="800" b="1" dirty="0" smtClean="0">
              <a:latin typeface="Calibri" panose="020F0502020204030204" pitchFamily="34" charset="0"/>
            </a:endParaRPr>
          </a:p>
          <a:p>
            <a:pPr marL="0" indent="0">
              <a:buNone/>
            </a:pPr>
            <a:r>
              <a:rPr lang="en-GB" sz="2000" b="1" dirty="0" smtClean="0">
                <a:latin typeface="Calibri" panose="020F0502020204030204" pitchFamily="34" charset="0"/>
              </a:rPr>
              <a:t>Result</a:t>
            </a:r>
            <a:r>
              <a:rPr lang="en-GB" sz="2000" dirty="0">
                <a:latin typeface="Calibri" panose="020F0502020204030204" pitchFamily="34" charset="0"/>
              </a:rPr>
              <a:t>: 1 x 3 = </a:t>
            </a:r>
            <a:r>
              <a:rPr lang="en-GB" sz="2000" b="1" dirty="0">
                <a:latin typeface="Calibri" panose="020F0502020204030204" pitchFamily="34" charset="0"/>
              </a:rPr>
              <a:t>3 points</a:t>
            </a:r>
            <a:r>
              <a:rPr lang="en-GB" sz="2000" dirty="0">
                <a:latin typeface="Calibri" panose="020F0502020204030204" pitchFamily="34" charset="0"/>
              </a:rPr>
              <a:t>. This risk would therefore appear in the top left box on the risk </a:t>
            </a:r>
            <a:r>
              <a:rPr lang="en-GB" sz="2000" dirty="0" smtClean="0">
                <a:latin typeface="Calibri" panose="020F0502020204030204" pitchFamily="34" charset="0"/>
              </a:rPr>
              <a:t>map matrix</a:t>
            </a:r>
            <a:r>
              <a:rPr lang="en-GB" sz="2000" dirty="0">
                <a:latin typeface="Calibri" panose="020F0502020204030204" pitchFamily="34" charset="0"/>
              </a:rPr>
              <a:t>.</a:t>
            </a:r>
          </a:p>
        </p:txBody>
      </p:sp>
      <p:sp>
        <p:nvSpPr>
          <p:cNvPr id="5" name="Title 1"/>
          <p:cNvSpPr txBox="1">
            <a:spLocks/>
          </p:cNvSpPr>
          <p:nvPr/>
        </p:nvSpPr>
        <p:spPr>
          <a:xfrm>
            <a:off x="2987824" y="188640"/>
            <a:ext cx="5698976"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Risk Mapping</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3606442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a:off x="5940152" y="3068960"/>
            <a:ext cx="941911" cy="1460336"/>
          </a:xfrm>
          <a:custGeom>
            <a:avLst/>
            <a:gdLst>
              <a:gd name="connsiteX0" fmla="*/ 492702 w 937870"/>
              <a:gd name="connsiteY0" fmla="*/ 0 h 1359569"/>
              <a:gd name="connsiteX1" fmla="*/ 552860 w 937870"/>
              <a:gd name="connsiteY1" fmla="*/ 36095 h 1359569"/>
              <a:gd name="connsiteX2" fmla="*/ 613018 w 937870"/>
              <a:gd name="connsiteY2" fmla="*/ 96253 h 1359569"/>
              <a:gd name="connsiteX3" fmla="*/ 625049 w 937870"/>
              <a:gd name="connsiteY3" fmla="*/ 132348 h 1359569"/>
              <a:gd name="connsiteX4" fmla="*/ 661144 w 937870"/>
              <a:gd name="connsiteY4" fmla="*/ 144379 h 1359569"/>
              <a:gd name="connsiteX5" fmla="*/ 721302 w 937870"/>
              <a:gd name="connsiteY5" fmla="*/ 192506 h 1359569"/>
              <a:gd name="connsiteX6" fmla="*/ 769428 w 937870"/>
              <a:gd name="connsiteY6" fmla="*/ 264695 h 1359569"/>
              <a:gd name="connsiteX7" fmla="*/ 829586 w 937870"/>
              <a:gd name="connsiteY7" fmla="*/ 336885 h 1359569"/>
              <a:gd name="connsiteX8" fmla="*/ 865681 w 937870"/>
              <a:gd name="connsiteY8" fmla="*/ 409074 h 1359569"/>
              <a:gd name="connsiteX9" fmla="*/ 901775 w 937870"/>
              <a:gd name="connsiteY9" fmla="*/ 433137 h 1359569"/>
              <a:gd name="connsiteX10" fmla="*/ 925839 w 937870"/>
              <a:gd name="connsiteY10" fmla="*/ 505327 h 1359569"/>
              <a:gd name="connsiteX11" fmla="*/ 937870 w 937870"/>
              <a:gd name="connsiteY11" fmla="*/ 541421 h 1359569"/>
              <a:gd name="connsiteX12" fmla="*/ 901775 w 937870"/>
              <a:gd name="connsiteY12" fmla="*/ 914400 h 1359569"/>
              <a:gd name="connsiteX13" fmla="*/ 889744 w 937870"/>
              <a:gd name="connsiteY13" fmla="*/ 950495 h 1359569"/>
              <a:gd name="connsiteX14" fmla="*/ 829586 w 937870"/>
              <a:gd name="connsiteY14" fmla="*/ 1022685 h 1359569"/>
              <a:gd name="connsiteX15" fmla="*/ 805523 w 937870"/>
              <a:gd name="connsiteY15" fmla="*/ 1058779 h 1359569"/>
              <a:gd name="connsiteX16" fmla="*/ 793491 w 937870"/>
              <a:gd name="connsiteY16" fmla="*/ 1094874 h 1359569"/>
              <a:gd name="connsiteX17" fmla="*/ 757396 w 937870"/>
              <a:gd name="connsiteY17" fmla="*/ 1118937 h 1359569"/>
              <a:gd name="connsiteX18" fmla="*/ 673175 w 937870"/>
              <a:gd name="connsiteY18" fmla="*/ 1203158 h 1359569"/>
              <a:gd name="connsiteX19" fmla="*/ 637081 w 937870"/>
              <a:gd name="connsiteY19" fmla="*/ 1227221 h 1359569"/>
              <a:gd name="connsiteX20" fmla="*/ 588954 w 937870"/>
              <a:gd name="connsiteY20" fmla="*/ 1275348 h 1359569"/>
              <a:gd name="connsiteX21" fmla="*/ 552860 w 937870"/>
              <a:gd name="connsiteY21" fmla="*/ 1299411 h 1359569"/>
              <a:gd name="connsiteX22" fmla="*/ 492702 w 937870"/>
              <a:gd name="connsiteY22" fmla="*/ 1347537 h 1359569"/>
              <a:gd name="connsiteX23" fmla="*/ 456607 w 937870"/>
              <a:gd name="connsiteY23" fmla="*/ 1359569 h 1359569"/>
              <a:gd name="connsiteX24" fmla="*/ 408481 w 937870"/>
              <a:gd name="connsiteY24" fmla="*/ 1347537 h 1359569"/>
              <a:gd name="connsiteX25" fmla="*/ 336291 w 937870"/>
              <a:gd name="connsiteY25" fmla="*/ 1299411 h 1359569"/>
              <a:gd name="connsiteX26" fmla="*/ 312228 w 937870"/>
              <a:gd name="connsiteY26" fmla="*/ 1263316 h 1359569"/>
              <a:gd name="connsiteX27" fmla="*/ 264102 w 937870"/>
              <a:gd name="connsiteY27" fmla="*/ 1191127 h 1359569"/>
              <a:gd name="connsiteX28" fmla="*/ 191912 w 937870"/>
              <a:gd name="connsiteY28" fmla="*/ 1143000 h 1359569"/>
              <a:gd name="connsiteX29" fmla="*/ 167849 w 937870"/>
              <a:gd name="connsiteY29" fmla="*/ 1106906 h 1359569"/>
              <a:gd name="connsiteX30" fmla="*/ 143786 w 937870"/>
              <a:gd name="connsiteY30" fmla="*/ 1082842 h 1359569"/>
              <a:gd name="connsiteX31" fmla="*/ 95660 w 937870"/>
              <a:gd name="connsiteY31" fmla="*/ 1022685 h 1359569"/>
              <a:gd name="connsiteX32" fmla="*/ 59565 w 937870"/>
              <a:gd name="connsiteY32" fmla="*/ 950495 h 1359569"/>
              <a:gd name="connsiteX33" fmla="*/ 23470 w 937870"/>
              <a:gd name="connsiteY33" fmla="*/ 878306 h 1359569"/>
              <a:gd name="connsiteX34" fmla="*/ 23470 w 937870"/>
              <a:gd name="connsiteY34" fmla="*/ 589548 h 1359569"/>
              <a:gd name="connsiteX35" fmla="*/ 59565 w 937870"/>
              <a:gd name="connsiteY35" fmla="*/ 481264 h 1359569"/>
              <a:gd name="connsiteX36" fmla="*/ 83628 w 937870"/>
              <a:gd name="connsiteY36" fmla="*/ 385011 h 1359569"/>
              <a:gd name="connsiteX37" fmla="*/ 143786 w 937870"/>
              <a:gd name="connsiteY37" fmla="*/ 312821 h 1359569"/>
              <a:gd name="connsiteX38" fmla="*/ 191912 w 937870"/>
              <a:gd name="connsiteY38" fmla="*/ 240632 h 1359569"/>
              <a:gd name="connsiteX39" fmla="*/ 264102 w 937870"/>
              <a:gd name="connsiteY39" fmla="*/ 168442 h 1359569"/>
              <a:gd name="connsiteX40" fmla="*/ 300196 w 937870"/>
              <a:gd name="connsiteY40" fmla="*/ 132348 h 1359569"/>
              <a:gd name="connsiteX41" fmla="*/ 336291 w 937870"/>
              <a:gd name="connsiteY41" fmla="*/ 120316 h 1359569"/>
              <a:gd name="connsiteX42" fmla="*/ 408481 w 937870"/>
              <a:gd name="connsiteY42" fmla="*/ 72190 h 1359569"/>
              <a:gd name="connsiteX43" fmla="*/ 432544 w 937870"/>
              <a:gd name="connsiteY43" fmla="*/ 36095 h 1359569"/>
              <a:gd name="connsiteX44" fmla="*/ 492702 w 937870"/>
              <a:gd name="connsiteY44" fmla="*/ 0 h 1359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37870" h="1359569">
                <a:moveTo>
                  <a:pt x="492702" y="0"/>
                </a:moveTo>
                <a:cubicBezTo>
                  <a:pt x="512755" y="0"/>
                  <a:pt x="534599" y="21486"/>
                  <a:pt x="552860" y="36095"/>
                </a:cubicBezTo>
                <a:cubicBezTo>
                  <a:pt x="575004" y="53811"/>
                  <a:pt x="613018" y="96253"/>
                  <a:pt x="613018" y="96253"/>
                </a:cubicBezTo>
                <a:cubicBezTo>
                  <a:pt x="617028" y="108285"/>
                  <a:pt x="616081" y="123380"/>
                  <a:pt x="625049" y="132348"/>
                </a:cubicBezTo>
                <a:cubicBezTo>
                  <a:pt x="634017" y="141316"/>
                  <a:pt x="649800" y="138707"/>
                  <a:pt x="661144" y="144379"/>
                </a:cubicBezTo>
                <a:cubicBezTo>
                  <a:pt x="680090" y="153852"/>
                  <a:pt x="707872" y="174599"/>
                  <a:pt x="721302" y="192506"/>
                </a:cubicBezTo>
                <a:cubicBezTo>
                  <a:pt x="738654" y="215642"/>
                  <a:pt x="748978" y="244245"/>
                  <a:pt x="769428" y="264695"/>
                </a:cubicBezTo>
                <a:cubicBezTo>
                  <a:pt x="796039" y="291306"/>
                  <a:pt x="812834" y="303382"/>
                  <a:pt x="829586" y="336885"/>
                </a:cubicBezTo>
                <a:cubicBezTo>
                  <a:pt x="849157" y="376026"/>
                  <a:pt x="831202" y="374594"/>
                  <a:pt x="865681" y="409074"/>
                </a:cubicBezTo>
                <a:cubicBezTo>
                  <a:pt x="875906" y="419299"/>
                  <a:pt x="889744" y="425116"/>
                  <a:pt x="901775" y="433137"/>
                </a:cubicBezTo>
                <a:lnTo>
                  <a:pt x="925839" y="505327"/>
                </a:lnTo>
                <a:lnTo>
                  <a:pt x="937870" y="541421"/>
                </a:lnTo>
                <a:cubicBezTo>
                  <a:pt x="924824" y="867580"/>
                  <a:pt x="957572" y="747011"/>
                  <a:pt x="901775" y="914400"/>
                </a:cubicBezTo>
                <a:cubicBezTo>
                  <a:pt x="897764" y="926432"/>
                  <a:pt x="896779" y="939943"/>
                  <a:pt x="889744" y="950495"/>
                </a:cubicBezTo>
                <a:cubicBezTo>
                  <a:pt x="830004" y="1040106"/>
                  <a:pt x="906781" y="930052"/>
                  <a:pt x="829586" y="1022685"/>
                </a:cubicBezTo>
                <a:cubicBezTo>
                  <a:pt x="820329" y="1033793"/>
                  <a:pt x="811990" y="1045846"/>
                  <a:pt x="805523" y="1058779"/>
                </a:cubicBezTo>
                <a:cubicBezTo>
                  <a:pt x="799851" y="1070123"/>
                  <a:pt x="801414" y="1084971"/>
                  <a:pt x="793491" y="1094874"/>
                </a:cubicBezTo>
                <a:cubicBezTo>
                  <a:pt x="784458" y="1106165"/>
                  <a:pt x="769428" y="1110916"/>
                  <a:pt x="757396" y="1118937"/>
                </a:cubicBezTo>
                <a:cubicBezTo>
                  <a:pt x="736220" y="1182469"/>
                  <a:pt x="755918" y="1147996"/>
                  <a:pt x="673175" y="1203158"/>
                </a:cubicBezTo>
                <a:cubicBezTo>
                  <a:pt x="661144" y="1211179"/>
                  <a:pt x="647306" y="1216996"/>
                  <a:pt x="637081" y="1227221"/>
                </a:cubicBezTo>
                <a:cubicBezTo>
                  <a:pt x="621039" y="1243263"/>
                  <a:pt x="607831" y="1262763"/>
                  <a:pt x="588954" y="1275348"/>
                </a:cubicBezTo>
                <a:cubicBezTo>
                  <a:pt x="576923" y="1283369"/>
                  <a:pt x="564151" y="1290378"/>
                  <a:pt x="552860" y="1299411"/>
                </a:cubicBezTo>
                <a:cubicBezTo>
                  <a:pt x="515560" y="1329251"/>
                  <a:pt x="542072" y="1322851"/>
                  <a:pt x="492702" y="1347537"/>
                </a:cubicBezTo>
                <a:cubicBezTo>
                  <a:pt x="481358" y="1353209"/>
                  <a:pt x="468639" y="1355558"/>
                  <a:pt x="456607" y="1359569"/>
                </a:cubicBezTo>
                <a:cubicBezTo>
                  <a:pt x="440565" y="1355558"/>
                  <a:pt x="423271" y="1354932"/>
                  <a:pt x="408481" y="1347537"/>
                </a:cubicBezTo>
                <a:cubicBezTo>
                  <a:pt x="382614" y="1334603"/>
                  <a:pt x="336291" y="1299411"/>
                  <a:pt x="336291" y="1299411"/>
                </a:cubicBezTo>
                <a:cubicBezTo>
                  <a:pt x="328270" y="1287379"/>
                  <a:pt x="318695" y="1276250"/>
                  <a:pt x="312228" y="1263316"/>
                </a:cubicBezTo>
                <a:cubicBezTo>
                  <a:pt x="286677" y="1212213"/>
                  <a:pt x="320083" y="1234668"/>
                  <a:pt x="264102" y="1191127"/>
                </a:cubicBezTo>
                <a:cubicBezTo>
                  <a:pt x="241273" y="1173371"/>
                  <a:pt x="191912" y="1143000"/>
                  <a:pt x="191912" y="1143000"/>
                </a:cubicBezTo>
                <a:cubicBezTo>
                  <a:pt x="183891" y="1130969"/>
                  <a:pt x="176882" y="1118197"/>
                  <a:pt x="167849" y="1106906"/>
                </a:cubicBezTo>
                <a:cubicBezTo>
                  <a:pt x="160763" y="1098048"/>
                  <a:pt x="149622" y="1092569"/>
                  <a:pt x="143786" y="1082842"/>
                </a:cubicBezTo>
                <a:cubicBezTo>
                  <a:pt x="105044" y="1018272"/>
                  <a:pt x="167547" y="1070610"/>
                  <a:pt x="95660" y="1022685"/>
                </a:cubicBezTo>
                <a:cubicBezTo>
                  <a:pt x="65417" y="931959"/>
                  <a:pt x="106213" y="1043790"/>
                  <a:pt x="59565" y="950495"/>
                </a:cubicBezTo>
                <a:cubicBezTo>
                  <a:pt x="9755" y="850875"/>
                  <a:pt x="92427" y="981740"/>
                  <a:pt x="23470" y="878306"/>
                </a:cubicBezTo>
                <a:cubicBezTo>
                  <a:pt x="-13322" y="767923"/>
                  <a:pt x="-1799" y="816973"/>
                  <a:pt x="23470" y="589548"/>
                </a:cubicBezTo>
                <a:cubicBezTo>
                  <a:pt x="29490" y="535367"/>
                  <a:pt x="50538" y="526401"/>
                  <a:pt x="59565" y="481264"/>
                </a:cubicBezTo>
                <a:cubicBezTo>
                  <a:pt x="62612" y="466027"/>
                  <a:pt x="72243" y="404934"/>
                  <a:pt x="83628" y="385011"/>
                </a:cubicBezTo>
                <a:cubicBezTo>
                  <a:pt x="137707" y="290374"/>
                  <a:pt x="99221" y="372242"/>
                  <a:pt x="143786" y="312821"/>
                </a:cubicBezTo>
                <a:cubicBezTo>
                  <a:pt x="161138" y="289685"/>
                  <a:pt x="171462" y="261082"/>
                  <a:pt x="191912" y="240632"/>
                </a:cubicBezTo>
                <a:lnTo>
                  <a:pt x="264102" y="168442"/>
                </a:lnTo>
                <a:cubicBezTo>
                  <a:pt x="276133" y="156411"/>
                  <a:pt x="284054" y="137729"/>
                  <a:pt x="300196" y="132348"/>
                </a:cubicBezTo>
                <a:cubicBezTo>
                  <a:pt x="312228" y="128337"/>
                  <a:pt x="325204" y="126475"/>
                  <a:pt x="336291" y="120316"/>
                </a:cubicBezTo>
                <a:cubicBezTo>
                  <a:pt x="361572" y="106271"/>
                  <a:pt x="408481" y="72190"/>
                  <a:pt x="408481" y="72190"/>
                </a:cubicBezTo>
                <a:cubicBezTo>
                  <a:pt x="416502" y="60158"/>
                  <a:pt x="421252" y="45128"/>
                  <a:pt x="432544" y="36095"/>
                </a:cubicBezTo>
                <a:cubicBezTo>
                  <a:pt x="442447" y="28172"/>
                  <a:pt x="472649" y="0"/>
                  <a:pt x="492702" y="0"/>
                </a:cubicBezTo>
                <a:close/>
              </a:path>
            </a:pathLst>
          </a:custGeom>
          <a:solidFill>
            <a:srgbClr val="23761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ndParaRPr>
          </a:p>
        </p:txBody>
      </p:sp>
      <p:sp>
        <p:nvSpPr>
          <p:cNvPr id="19" name="Freeform 18"/>
          <p:cNvSpPr/>
          <p:nvPr/>
        </p:nvSpPr>
        <p:spPr>
          <a:xfrm>
            <a:off x="1979712" y="4815448"/>
            <a:ext cx="367248" cy="502920"/>
          </a:xfrm>
          <a:custGeom>
            <a:avLst/>
            <a:gdLst>
              <a:gd name="connsiteX0" fmla="*/ 167640 w 350520"/>
              <a:gd name="connsiteY0" fmla="*/ 0 h 502920"/>
              <a:gd name="connsiteX1" fmla="*/ 274320 w 350520"/>
              <a:gd name="connsiteY1" fmla="*/ 121920 h 502920"/>
              <a:gd name="connsiteX2" fmla="*/ 350520 w 350520"/>
              <a:gd name="connsiteY2" fmla="*/ 274320 h 502920"/>
              <a:gd name="connsiteX3" fmla="*/ 350520 w 350520"/>
              <a:gd name="connsiteY3" fmla="*/ 502920 h 502920"/>
              <a:gd name="connsiteX4" fmla="*/ 259080 w 350520"/>
              <a:gd name="connsiteY4" fmla="*/ 502920 h 502920"/>
              <a:gd name="connsiteX5" fmla="*/ 137160 w 350520"/>
              <a:gd name="connsiteY5" fmla="*/ 502920 h 502920"/>
              <a:gd name="connsiteX6" fmla="*/ 0 w 350520"/>
              <a:gd name="connsiteY6" fmla="*/ 487680 h 502920"/>
              <a:gd name="connsiteX7" fmla="*/ 15240 w 350520"/>
              <a:gd name="connsiteY7" fmla="*/ 274320 h 502920"/>
              <a:gd name="connsiteX8" fmla="*/ 76200 w 350520"/>
              <a:gd name="connsiteY8" fmla="*/ 152400 h 502920"/>
              <a:gd name="connsiteX9" fmla="*/ 167640 w 350520"/>
              <a:gd name="connsiteY9" fmla="*/ 0 h 502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0520" h="502920">
                <a:moveTo>
                  <a:pt x="167640" y="0"/>
                </a:moveTo>
                <a:lnTo>
                  <a:pt x="274320" y="121920"/>
                </a:lnTo>
                <a:lnTo>
                  <a:pt x="350520" y="274320"/>
                </a:lnTo>
                <a:lnTo>
                  <a:pt x="350520" y="502920"/>
                </a:lnTo>
                <a:lnTo>
                  <a:pt x="259080" y="502920"/>
                </a:lnTo>
                <a:lnTo>
                  <a:pt x="137160" y="502920"/>
                </a:lnTo>
                <a:lnTo>
                  <a:pt x="0" y="487680"/>
                </a:lnTo>
                <a:lnTo>
                  <a:pt x="15240" y="274320"/>
                </a:lnTo>
                <a:lnTo>
                  <a:pt x="76200" y="152400"/>
                </a:lnTo>
                <a:lnTo>
                  <a:pt x="167640" y="0"/>
                </a:lnTo>
                <a:close/>
              </a:path>
            </a:pathLst>
          </a:custGeom>
          <a:solidFill>
            <a:srgbClr val="23761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anose="020F0502020204030204" pitchFamily="34" charset="0"/>
            </a:endParaRPr>
          </a:p>
        </p:txBody>
      </p:sp>
      <p:sp>
        <p:nvSpPr>
          <p:cNvPr id="2" name="Title 1"/>
          <p:cNvSpPr>
            <a:spLocks noGrp="1"/>
          </p:cNvSpPr>
          <p:nvPr>
            <p:ph type="title"/>
          </p:nvPr>
        </p:nvSpPr>
        <p:spPr/>
        <p:txBody>
          <a:bodyPr>
            <a:normAutofit fontScale="90000"/>
          </a:bodyPr>
          <a:lstStyle/>
          <a:p>
            <a:r>
              <a:rPr lang="en-GB" sz="3600" dirty="0" smtClean="0">
                <a:latin typeface="Calibri" panose="020F0502020204030204" pitchFamily="34" charset="0"/>
              </a:rPr>
              <a:t>What is Financial Sustainability?</a:t>
            </a:r>
            <a:endParaRPr lang="en-GB" sz="3600" dirty="0">
              <a:latin typeface="Calibri" panose="020F0502020204030204" pitchFamily="34" charset="0"/>
            </a:endParaRPr>
          </a:p>
        </p:txBody>
      </p:sp>
      <p:sp>
        <p:nvSpPr>
          <p:cNvPr id="5" name="Rectangle 4"/>
          <p:cNvSpPr/>
          <p:nvPr/>
        </p:nvSpPr>
        <p:spPr>
          <a:xfrm>
            <a:off x="213994" y="1700808"/>
            <a:ext cx="8568952" cy="1015663"/>
          </a:xfrm>
          <a:prstGeom prst="rect">
            <a:avLst/>
          </a:prstGeom>
        </p:spPr>
        <p:txBody>
          <a:bodyPr wrap="square">
            <a:spAutoFit/>
          </a:bodyPr>
          <a:lstStyle/>
          <a:p>
            <a:pPr algn="ctr"/>
            <a:r>
              <a:rPr lang="en-GB" sz="2000" i="1" dirty="0">
                <a:latin typeface="Calibri" panose="020F0502020204030204" pitchFamily="34" charset="0"/>
              </a:rPr>
              <a:t>Financial sustainability is part of organisational sustainability</a:t>
            </a:r>
            <a:r>
              <a:rPr lang="en-GB" sz="2000" i="1" dirty="0" smtClean="0">
                <a:latin typeface="Calibri" panose="020F0502020204030204" pitchFamily="34" charset="0"/>
              </a:rPr>
              <a:t>. It </a:t>
            </a:r>
            <a:r>
              <a:rPr lang="en-GB" sz="2000" i="1" dirty="0">
                <a:latin typeface="Calibri" panose="020F0502020204030204" pitchFamily="34" charset="0"/>
              </a:rPr>
              <a:t>has to do with the </a:t>
            </a:r>
            <a:r>
              <a:rPr lang="en-GB" sz="2000" i="1" dirty="0" err="1">
                <a:latin typeface="Calibri" panose="020F0502020204030204" pitchFamily="34" charset="0"/>
              </a:rPr>
              <a:t>ongoing</a:t>
            </a:r>
            <a:r>
              <a:rPr lang="en-GB" sz="2000" i="1" dirty="0">
                <a:latin typeface="Calibri" panose="020F0502020204030204" pitchFamily="34" charset="0"/>
              </a:rPr>
              <a:t> ability of the organisation </a:t>
            </a:r>
            <a:r>
              <a:rPr lang="en-GB" sz="2000" i="1" dirty="0" smtClean="0">
                <a:latin typeface="Calibri" panose="020F0502020204030204" pitchFamily="34" charset="0"/>
              </a:rPr>
              <a:t>to generate </a:t>
            </a:r>
            <a:r>
              <a:rPr lang="en-GB" sz="2000" i="1" dirty="0">
                <a:latin typeface="Calibri" panose="020F0502020204030204" pitchFamily="34" charset="0"/>
              </a:rPr>
              <a:t>enough resources to work towards its </a:t>
            </a:r>
            <a:r>
              <a:rPr lang="en-GB" sz="2000" i="1" dirty="0" smtClean="0">
                <a:latin typeface="Calibri" panose="020F0502020204030204" pitchFamily="34" charset="0"/>
              </a:rPr>
              <a:t>vision and mission.</a:t>
            </a:r>
            <a:endParaRPr lang="en-GB" sz="2000" i="1" dirty="0">
              <a:latin typeface="Calibri" panose="020F0502020204030204" pitchFamily="34" charset="0"/>
            </a:endParaRPr>
          </a:p>
        </p:txBody>
      </p:sp>
      <p:sp>
        <p:nvSpPr>
          <p:cNvPr id="4" name="Oval 3"/>
          <p:cNvSpPr/>
          <p:nvPr/>
        </p:nvSpPr>
        <p:spPr>
          <a:xfrm>
            <a:off x="179512" y="4437112"/>
            <a:ext cx="2160240" cy="167636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ndParaRPr>
          </a:p>
        </p:txBody>
      </p:sp>
      <p:sp>
        <p:nvSpPr>
          <p:cNvPr id="6" name="Oval 5"/>
          <p:cNvSpPr/>
          <p:nvPr/>
        </p:nvSpPr>
        <p:spPr>
          <a:xfrm>
            <a:off x="1979712" y="4437112"/>
            <a:ext cx="2160240" cy="167636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ndParaRPr>
          </a:p>
        </p:txBody>
      </p:sp>
      <p:sp>
        <p:nvSpPr>
          <p:cNvPr id="7" name="Oval 6"/>
          <p:cNvSpPr/>
          <p:nvPr/>
        </p:nvSpPr>
        <p:spPr>
          <a:xfrm>
            <a:off x="1043608" y="3593192"/>
            <a:ext cx="2304256" cy="1728192"/>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ndParaRPr>
          </a:p>
        </p:txBody>
      </p:sp>
      <p:sp>
        <p:nvSpPr>
          <p:cNvPr id="8" name="TextBox 7"/>
          <p:cNvSpPr txBox="1"/>
          <p:nvPr/>
        </p:nvSpPr>
        <p:spPr>
          <a:xfrm>
            <a:off x="1933946" y="4833553"/>
            <a:ext cx="372218" cy="569387"/>
          </a:xfrm>
          <a:prstGeom prst="rect">
            <a:avLst/>
          </a:prstGeom>
          <a:noFill/>
        </p:spPr>
        <p:txBody>
          <a:bodyPr wrap="none" rtlCol="0">
            <a:spAutoFit/>
          </a:bodyPr>
          <a:lstStyle/>
          <a:p>
            <a:r>
              <a:rPr lang="en-GB" sz="3100" b="1" dirty="0" smtClean="0">
                <a:latin typeface="Calibri" panose="020F0502020204030204" pitchFamily="34" charset="0"/>
              </a:rPr>
              <a:t>S</a:t>
            </a:r>
            <a:endParaRPr lang="en-GB" sz="3100" b="1" dirty="0">
              <a:latin typeface="Calibri" panose="020F0502020204030204" pitchFamily="34" charset="0"/>
            </a:endParaRPr>
          </a:p>
        </p:txBody>
      </p:sp>
      <p:sp>
        <p:nvSpPr>
          <p:cNvPr id="9" name="TextBox 8"/>
          <p:cNvSpPr txBox="1"/>
          <p:nvPr/>
        </p:nvSpPr>
        <p:spPr>
          <a:xfrm>
            <a:off x="539552" y="5085184"/>
            <a:ext cx="922047" cy="400110"/>
          </a:xfrm>
          <a:prstGeom prst="rect">
            <a:avLst/>
          </a:prstGeom>
          <a:noFill/>
        </p:spPr>
        <p:txBody>
          <a:bodyPr wrap="none" rtlCol="0">
            <a:spAutoFit/>
          </a:bodyPr>
          <a:lstStyle/>
          <a:p>
            <a:r>
              <a:rPr lang="en-GB" sz="2000" b="1" dirty="0" smtClean="0">
                <a:latin typeface="Calibri" panose="020F0502020204030204" pitchFamily="34" charset="0"/>
              </a:rPr>
              <a:t>Impact</a:t>
            </a:r>
            <a:endParaRPr lang="en-GB" sz="2000" b="1" dirty="0">
              <a:latin typeface="Calibri" panose="020F0502020204030204" pitchFamily="34" charset="0"/>
            </a:endParaRPr>
          </a:p>
        </p:txBody>
      </p:sp>
      <p:sp>
        <p:nvSpPr>
          <p:cNvPr id="10" name="TextBox 9"/>
          <p:cNvSpPr txBox="1"/>
          <p:nvPr/>
        </p:nvSpPr>
        <p:spPr>
          <a:xfrm>
            <a:off x="2627784" y="5189130"/>
            <a:ext cx="1260858" cy="400110"/>
          </a:xfrm>
          <a:prstGeom prst="rect">
            <a:avLst/>
          </a:prstGeom>
          <a:noFill/>
        </p:spPr>
        <p:txBody>
          <a:bodyPr wrap="none" rtlCol="0">
            <a:spAutoFit/>
          </a:bodyPr>
          <a:lstStyle/>
          <a:p>
            <a:r>
              <a:rPr lang="en-GB" sz="2000" b="1" dirty="0" smtClean="0">
                <a:latin typeface="Calibri" panose="020F0502020204030204" pitchFamily="34" charset="0"/>
              </a:rPr>
              <a:t>Resources</a:t>
            </a:r>
            <a:endParaRPr lang="en-GB" sz="2000" b="1" dirty="0">
              <a:latin typeface="Calibri" panose="020F0502020204030204" pitchFamily="34" charset="0"/>
            </a:endParaRPr>
          </a:p>
        </p:txBody>
      </p:sp>
      <p:sp>
        <p:nvSpPr>
          <p:cNvPr id="11" name="TextBox 10"/>
          <p:cNvSpPr txBox="1"/>
          <p:nvPr/>
        </p:nvSpPr>
        <p:spPr>
          <a:xfrm>
            <a:off x="1259632" y="3821410"/>
            <a:ext cx="1897616" cy="646331"/>
          </a:xfrm>
          <a:prstGeom prst="rect">
            <a:avLst/>
          </a:prstGeom>
          <a:noFill/>
        </p:spPr>
        <p:txBody>
          <a:bodyPr wrap="square" rtlCol="0">
            <a:spAutoFit/>
          </a:bodyPr>
          <a:lstStyle/>
          <a:p>
            <a:pPr algn="ctr"/>
            <a:r>
              <a:rPr lang="en-GB" b="1" dirty="0" smtClean="0">
                <a:latin typeface="Calibri" panose="020F0502020204030204" pitchFamily="34" charset="0"/>
              </a:rPr>
              <a:t>Organisational regeneration</a:t>
            </a:r>
            <a:endParaRPr lang="en-GB" b="1" dirty="0">
              <a:latin typeface="Calibri" panose="020F0502020204030204" pitchFamily="34" charset="0"/>
            </a:endParaRPr>
          </a:p>
        </p:txBody>
      </p:sp>
      <p:sp>
        <p:nvSpPr>
          <p:cNvPr id="13" name="Oval 12"/>
          <p:cNvSpPr/>
          <p:nvPr/>
        </p:nvSpPr>
        <p:spPr>
          <a:xfrm>
            <a:off x="4067944" y="2852936"/>
            <a:ext cx="2808312" cy="1892384"/>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ndParaRPr>
          </a:p>
        </p:txBody>
      </p:sp>
      <p:sp>
        <p:nvSpPr>
          <p:cNvPr id="14" name="Oval 13"/>
          <p:cNvSpPr/>
          <p:nvPr/>
        </p:nvSpPr>
        <p:spPr>
          <a:xfrm>
            <a:off x="5940152" y="2852936"/>
            <a:ext cx="2808312" cy="1892384"/>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ndParaRPr>
          </a:p>
        </p:txBody>
      </p:sp>
      <p:sp>
        <p:nvSpPr>
          <p:cNvPr id="15" name="TextBox 14"/>
          <p:cNvSpPr txBox="1"/>
          <p:nvPr/>
        </p:nvSpPr>
        <p:spPr>
          <a:xfrm>
            <a:off x="4283968" y="3377168"/>
            <a:ext cx="1656184" cy="707886"/>
          </a:xfrm>
          <a:prstGeom prst="rect">
            <a:avLst/>
          </a:prstGeom>
          <a:noFill/>
        </p:spPr>
        <p:txBody>
          <a:bodyPr wrap="square" rtlCol="0">
            <a:spAutoFit/>
          </a:bodyPr>
          <a:lstStyle/>
          <a:p>
            <a:pPr algn="ctr"/>
            <a:r>
              <a:rPr lang="en-GB" sz="2000" b="1" dirty="0" smtClean="0">
                <a:latin typeface="Calibri" panose="020F0502020204030204" pitchFamily="34" charset="0"/>
              </a:rPr>
              <a:t>Financing </a:t>
            </a:r>
          </a:p>
          <a:p>
            <a:pPr algn="ctr"/>
            <a:r>
              <a:rPr lang="en-GB" sz="2000" b="1" dirty="0" smtClean="0">
                <a:latin typeface="Calibri" panose="020F0502020204030204" pitchFamily="34" charset="0"/>
              </a:rPr>
              <a:t>the mission</a:t>
            </a:r>
            <a:endParaRPr lang="en-GB" sz="2000" b="1" dirty="0">
              <a:latin typeface="Calibri" panose="020F0502020204030204" pitchFamily="34" charset="0"/>
            </a:endParaRPr>
          </a:p>
        </p:txBody>
      </p:sp>
      <p:sp>
        <p:nvSpPr>
          <p:cNvPr id="16" name="TextBox 15"/>
          <p:cNvSpPr txBox="1"/>
          <p:nvPr/>
        </p:nvSpPr>
        <p:spPr>
          <a:xfrm>
            <a:off x="6876256" y="3445185"/>
            <a:ext cx="1656184" cy="707886"/>
          </a:xfrm>
          <a:prstGeom prst="rect">
            <a:avLst/>
          </a:prstGeom>
          <a:noFill/>
        </p:spPr>
        <p:txBody>
          <a:bodyPr wrap="square" rtlCol="0">
            <a:spAutoFit/>
          </a:bodyPr>
          <a:lstStyle/>
          <a:p>
            <a:pPr algn="ctr"/>
            <a:r>
              <a:rPr lang="en-GB" sz="2000" b="1" dirty="0" smtClean="0">
                <a:latin typeface="Calibri" panose="020F0502020204030204" pitchFamily="34" charset="0"/>
              </a:rPr>
              <a:t>Managing risk</a:t>
            </a:r>
            <a:endParaRPr lang="en-GB" sz="2000" b="1" dirty="0">
              <a:latin typeface="Calibri" panose="020F0502020204030204" pitchFamily="34" charset="0"/>
            </a:endParaRPr>
          </a:p>
        </p:txBody>
      </p:sp>
      <p:sp>
        <p:nvSpPr>
          <p:cNvPr id="17" name="TextBox 16"/>
          <p:cNvSpPr txBox="1"/>
          <p:nvPr/>
        </p:nvSpPr>
        <p:spPr>
          <a:xfrm>
            <a:off x="6228184" y="3450917"/>
            <a:ext cx="330666" cy="646331"/>
          </a:xfrm>
          <a:prstGeom prst="rect">
            <a:avLst/>
          </a:prstGeom>
          <a:noFill/>
        </p:spPr>
        <p:txBody>
          <a:bodyPr wrap="square" rtlCol="0">
            <a:spAutoFit/>
          </a:bodyPr>
          <a:lstStyle/>
          <a:p>
            <a:r>
              <a:rPr lang="en-GB" sz="3600" b="1" dirty="0" smtClean="0">
                <a:latin typeface="Calibri" panose="020F0502020204030204" pitchFamily="34" charset="0"/>
              </a:rPr>
              <a:t>S</a:t>
            </a:r>
            <a:endParaRPr lang="en-GB" sz="3600" b="1" dirty="0">
              <a:latin typeface="Calibri" panose="020F0502020204030204" pitchFamily="34" charset="0"/>
            </a:endParaRPr>
          </a:p>
        </p:txBody>
      </p:sp>
      <p:sp>
        <p:nvSpPr>
          <p:cNvPr id="20" name="TextBox 19"/>
          <p:cNvSpPr txBox="1"/>
          <p:nvPr/>
        </p:nvSpPr>
        <p:spPr>
          <a:xfrm>
            <a:off x="5393462" y="5683165"/>
            <a:ext cx="3273076" cy="646331"/>
          </a:xfrm>
          <a:prstGeom prst="rect">
            <a:avLst/>
          </a:prstGeom>
          <a:noFill/>
        </p:spPr>
        <p:txBody>
          <a:bodyPr wrap="none" rtlCol="0">
            <a:spAutoFit/>
          </a:bodyPr>
          <a:lstStyle/>
          <a:p>
            <a:r>
              <a:rPr lang="en-GB" sz="3600" b="1" dirty="0" smtClean="0">
                <a:latin typeface="Calibri" panose="020F0502020204030204" pitchFamily="34" charset="0"/>
              </a:rPr>
              <a:t>S </a:t>
            </a:r>
            <a:r>
              <a:rPr lang="en-GB" sz="2000" b="1" dirty="0" smtClean="0">
                <a:latin typeface="Calibri" panose="020F0502020204030204" pitchFamily="34" charset="0"/>
              </a:rPr>
              <a:t>=</a:t>
            </a:r>
            <a:r>
              <a:rPr lang="en-GB" sz="3600" b="1" dirty="0" smtClean="0">
                <a:latin typeface="Calibri" panose="020F0502020204030204" pitchFamily="34" charset="0"/>
              </a:rPr>
              <a:t> </a:t>
            </a:r>
            <a:r>
              <a:rPr lang="en-GB" sz="2000" b="1" dirty="0" smtClean="0">
                <a:latin typeface="Calibri" panose="020F0502020204030204" pitchFamily="34" charset="0"/>
              </a:rPr>
              <a:t>Financial Sustainability</a:t>
            </a:r>
            <a:endParaRPr lang="en-GB" sz="2000" b="1" dirty="0">
              <a:latin typeface="Calibri" panose="020F0502020204030204" pitchFamily="34" charset="0"/>
            </a:endParaRPr>
          </a:p>
        </p:txBody>
      </p:sp>
    </p:spTree>
    <p:extLst>
      <p:ext uri="{BB962C8B-B14F-4D97-AF65-F5344CB8AC3E}">
        <p14:creationId xmlns:p14="http://schemas.microsoft.com/office/powerpoint/2010/main" val="998502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412776"/>
            <a:ext cx="8229600" cy="4525963"/>
          </a:xfrm>
        </p:spPr>
        <p:txBody>
          <a:bodyPr>
            <a:noAutofit/>
          </a:bodyPr>
          <a:lstStyle/>
          <a:p>
            <a:pPr marL="0" indent="0" algn="ctr">
              <a:buNone/>
            </a:pPr>
            <a:r>
              <a:rPr lang="en-GB" sz="2000" i="1" dirty="0" smtClean="0">
                <a:latin typeface="Calibri" panose="020F0502020204030204" pitchFamily="34" charset="0"/>
              </a:rPr>
              <a:t>Ok, but now imagine you didn’t take any action and it’s year 4…</a:t>
            </a:r>
          </a:p>
          <a:p>
            <a:pPr marL="0" indent="0">
              <a:buNone/>
            </a:pPr>
            <a:endParaRPr lang="en-GB" sz="2000" b="1" dirty="0" smtClean="0">
              <a:latin typeface="Calibri" panose="020F0502020204030204" pitchFamily="34" charset="0"/>
            </a:endParaRPr>
          </a:p>
          <a:p>
            <a:pPr marL="0" indent="0">
              <a:buNone/>
            </a:pPr>
            <a:r>
              <a:rPr lang="en-GB" sz="2000" b="1" dirty="0" smtClean="0">
                <a:latin typeface="Calibri" panose="020F0502020204030204" pitchFamily="34" charset="0"/>
              </a:rPr>
              <a:t>Assessment</a:t>
            </a:r>
            <a:r>
              <a:rPr lang="en-GB" sz="2000" b="1" dirty="0">
                <a:latin typeface="Calibri" panose="020F0502020204030204" pitchFamily="34" charset="0"/>
              </a:rPr>
              <a:t>:</a:t>
            </a:r>
          </a:p>
          <a:p>
            <a:pPr marL="0" indent="0">
              <a:buNone/>
            </a:pPr>
            <a:endParaRPr lang="en-GB" sz="2000" dirty="0" smtClean="0">
              <a:latin typeface="Calibri" panose="020F0502020204030204" pitchFamily="34" charset="0"/>
            </a:endParaRPr>
          </a:p>
          <a:p>
            <a:pPr marL="0" indent="0">
              <a:buNone/>
            </a:pPr>
            <a:r>
              <a:rPr lang="en-GB" sz="2000" dirty="0" smtClean="0">
                <a:latin typeface="Calibri" panose="020F0502020204030204" pitchFamily="34" charset="0"/>
              </a:rPr>
              <a:t>A</a:t>
            </a:r>
            <a:r>
              <a:rPr lang="en-GB" sz="2000" dirty="0">
                <a:latin typeface="Calibri" panose="020F0502020204030204" pitchFamily="34" charset="0"/>
              </a:rPr>
              <a:t>. </a:t>
            </a:r>
            <a:r>
              <a:rPr lang="en-GB" sz="2000" b="1" dirty="0">
                <a:latin typeface="Calibri" panose="020F0502020204030204" pitchFamily="34" charset="0"/>
              </a:rPr>
              <a:t>Likelihood </a:t>
            </a:r>
            <a:r>
              <a:rPr lang="en-GB" sz="2000" dirty="0">
                <a:latin typeface="Calibri" panose="020F0502020204030204" pitchFamily="34" charset="0"/>
              </a:rPr>
              <a:t>of a failed extension-funding bid is assessed as </a:t>
            </a:r>
            <a:r>
              <a:rPr lang="en-GB" sz="2000" dirty="0" smtClean="0">
                <a:latin typeface="Calibri" panose="020F0502020204030204" pitchFamily="34" charset="0"/>
              </a:rPr>
              <a:t>LIKELY </a:t>
            </a:r>
            <a:r>
              <a:rPr lang="en-GB" sz="2000" dirty="0">
                <a:latin typeface="Calibri" panose="020F0502020204030204" pitchFamily="34" charset="0"/>
              </a:rPr>
              <a:t>because </a:t>
            </a:r>
            <a:r>
              <a:rPr lang="en-GB" sz="2000" dirty="0" smtClean="0">
                <a:latin typeface="Calibri" panose="020F0502020204030204" pitchFamily="34" charset="0"/>
              </a:rPr>
              <a:t>the donor only gives grants up to 5 years. </a:t>
            </a:r>
            <a:r>
              <a:rPr lang="en-GB" sz="2000" i="1" dirty="0">
                <a:latin typeface="Calibri" panose="020F0502020204030204" pitchFamily="34" charset="0"/>
              </a:rPr>
              <a:t>3</a:t>
            </a:r>
            <a:r>
              <a:rPr lang="en-GB" sz="2000" i="1" dirty="0" smtClean="0">
                <a:latin typeface="Calibri" panose="020F0502020204030204" pitchFamily="34" charset="0"/>
              </a:rPr>
              <a:t> points </a:t>
            </a:r>
            <a:r>
              <a:rPr lang="en-GB" sz="2000" i="1" dirty="0">
                <a:latin typeface="Calibri" panose="020F0502020204030204" pitchFamily="34" charset="0"/>
              </a:rPr>
              <a:t>awarded</a:t>
            </a:r>
            <a:r>
              <a:rPr lang="en-GB" sz="2000" dirty="0">
                <a:latin typeface="Calibri" panose="020F0502020204030204" pitchFamily="34" charset="0"/>
              </a:rPr>
              <a:t>.</a:t>
            </a:r>
          </a:p>
          <a:p>
            <a:endParaRPr lang="en-GB" sz="2000" dirty="0" smtClean="0">
              <a:latin typeface="Calibri" panose="020F0502020204030204" pitchFamily="34" charset="0"/>
            </a:endParaRPr>
          </a:p>
          <a:p>
            <a:pPr marL="0" indent="0">
              <a:buNone/>
            </a:pPr>
            <a:r>
              <a:rPr lang="en-GB" sz="2000" dirty="0" smtClean="0">
                <a:latin typeface="Calibri" panose="020F0502020204030204" pitchFamily="34" charset="0"/>
              </a:rPr>
              <a:t>B</a:t>
            </a:r>
            <a:r>
              <a:rPr lang="en-GB" sz="2000" dirty="0">
                <a:latin typeface="Calibri" panose="020F0502020204030204" pitchFamily="34" charset="0"/>
              </a:rPr>
              <a:t>. </a:t>
            </a:r>
            <a:r>
              <a:rPr lang="en-GB" sz="2000" b="1" dirty="0">
                <a:latin typeface="Calibri" panose="020F0502020204030204" pitchFamily="34" charset="0"/>
              </a:rPr>
              <a:t>Impact</a:t>
            </a:r>
            <a:r>
              <a:rPr lang="en-GB" sz="2000" dirty="0">
                <a:latin typeface="Calibri" panose="020F0502020204030204" pitchFamily="34" charset="0"/>
              </a:rPr>
              <a:t>: if extension funding is not received this would be CRITICAL for the NGO as it has </a:t>
            </a:r>
            <a:r>
              <a:rPr lang="en-GB" sz="2000" dirty="0" smtClean="0">
                <a:latin typeface="Calibri" panose="020F0502020204030204" pitchFamily="34" charset="0"/>
              </a:rPr>
              <a:t>no other </a:t>
            </a:r>
            <a:r>
              <a:rPr lang="en-GB" sz="2000" dirty="0">
                <a:latin typeface="Calibri" panose="020F0502020204030204" pitchFamily="34" charset="0"/>
              </a:rPr>
              <a:t>sources of funding. </a:t>
            </a:r>
            <a:r>
              <a:rPr lang="en-GB" sz="2000" i="1" dirty="0">
                <a:latin typeface="Calibri" panose="020F0502020204030204" pitchFamily="34" charset="0"/>
              </a:rPr>
              <a:t>3 points awarded</a:t>
            </a:r>
            <a:r>
              <a:rPr lang="en-GB" sz="2000" dirty="0">
                <a:latin typeface="Calibri" panose="020F0502020204030204" pitchFamily="34" charset="0"/>
              </a:rPr>
              <a:t>.</a:t>
            </a:r>
          </a:p>
          <a:p>
            <a:pPr marL="0" indent="0">
              <a:buNone/>
            </a:pPr>
            <a:endParaRPr lang="en-GB" sz="2000" b="1" dirty="0" smtClean="0">
              <a:latin typeface="Calibri" panose="020F0502020204030204" pitchFamily="34" charset="0"/>
            </a:endParaRPr>
          </a:p>
          <a:p>
            <a:pPr marL="0" indent="0">
              <a:buNone/>
            </a:pPr>
            <a:r>
              <a:rPr lang="en-GB" sz="2000" b="1" dirty="0" smtClean="0">
                <a:latin typeface="Calibri" panose="020F0502020204030204" pitchFamily="34" charset="0"/>
              </a:rPr>
              <a:t>Result</a:t>
            </a:r>
            <a:r>
              <a:rPr lang="en-GB" sz="2000" dirty="0">
                <a:latin typeface="Calibri" panose="020F0502020204030204" pitchFamily="34" charset="0"/>
              </a:rPr>
              <a:t>: </a:t>
            </a:r>
            <a:r>
              <a:rPr lang="en-GB" sz="2000" dirty="0" smtClean="0">
                <a:latin typeface="Calibri" panose="020F0502020204030204" pitchFamily="34" charset="0"/>
              </a:rPr>
              <a:t>3 </a:t>
            </a:r>
            <a:r>
              <a:rPr lang="en-GB" sz="2000" dirty="0">
                <a:latin typeface="Calibri" panose="020F0502020204030204" pitchFamily="34" charset="0"/>
              </a:rPr>
              <a:t>x 3 = </a:t>
            </a:r>
            <a:r>
              <a:rPr lang="en-GB" sz="2000" b="1" dirty="0">
                <a:latin typeface="Calibri" panose="020F0502020204030204" pitchFamily="34" charset="0"/>
              </a:rPr>
              <a:t>9</a:t>
            </a:r>
            <a:r>
              <a:rPr lang="en-GB" sz="2000" b="1" dirty="0" smtClean="0">
                <a:latin typeface="Calibri" panose="020F0502020204030204" pitchFamily="34" charset="0"/>
              </a:rPr>
              <a:t> </a:t>
            </a:r>
            <a:r>
              <a:rPr lang="en-GB" sz="2000" b="1" dirty="0">
                <a:latin typeface="Calibri" panose="020F0502020204030204" pitchFamily="34" charset="0"/>
              </a:rPr>
              <a:t>points</a:t>
            </a:r>
            <a:r>
              <a:rPr lang="en-GB" sz="2000" dirty="0">
                <a:latin typeface="Calibri" panose="020F0502020204030204" pitchFamily="34" charset="0"/>
              </a:rPr>
              <a:t>. This risk would therefore appear in the top left box on the risk </a:t>
            </a:r>
            <a:r>
              <a:rPr lang="en-GB" sz="2000" dirty="0" smtClean="0">
                <a:latin typeface="Calibri" panose="020F0502020204030204" pitchFamily="34" charset="0"/>
              </a:rPr>
              <a:t>map matrix</a:t>
            </a:r>
            <a:r>
              <a:rPr lang="en-GB" sz="2000" dirty="0">
                <a:latin typeface="Calibri" panose="020F0502020204030204" pitchFamily="34" charset="0"/>
              </a:rPr>
              <a:t>.</a:t>
            </a:r>
          </a:p>
        </p:txBody>
      </p:sp>
      <p:sp>
        <p:nvSpPr>
          <p:cNvPr id="6" name="Title 1"/>
          <p:cNvSpPr txBox="1">
            <a:spLocks/>
          </p:cNvSpPr>
          <p:nvPr/>
        </p:nvSpPr>
        <p:spPr>
          <a:xfrm>
            <a:off x="2987824" y="188640"/>
            <a:ext cx="5698976"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Risk Mapping</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907885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617710"/>
            <a:ext cx="4211960" cy="707886"/>
          </a:xfrm>
          <a:prstGeom prst="rect">
            <a:avLst/>
          </a:prstGeom>
          <a:noFill/>
        </p:spPr>
        <p:txBody>
          <a:bodyPr wrap="square" rtlCol="0">
            <a:spAutoFit/>
          </a:bodyPr>
          <a:lstStyle/>
          <a:p>
            <a:pPr algn="ctr"/>
            <a:r>
              <a:rPr lang="en-GB" sz="4000" dirty="0" smtClean="0"/>
              <a:t>Thank you!</a:t>
            </a:r>
            <a:endParaRPr lang="en-GB" sz="4000" dirty="0"/>
          </a:p>
        </p:txBody>
      </p:sp>
      <p:pic>
        <p:nvPicPr>
          <p:cNvPr id="1026" name="Picture 2" descr="C:\Users\SCalcada\Desktop\Harold's Planet\HP22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85048"/>
            <a:ext cx="4526743" cy="6224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182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4"/>
            <a:ext cx="7772400" cy="1470025"/>
          </a:xfrm>
        </p:spPr>
        <p:txBody>
          <a:bodyPr/>
          <a:lstStyle/>
          <a:p>
            <a:r>
              <a:rPr lang="en-GB" dirty="0" smtClean="0"/>
              <a:t>Financial Sustainability Workshop</a:t>
            </a:r>
            <a:endParaRPr lang="en-GB" dirty="0"/>
          </a:p>
        </p:txBody>
      </p:sp>
      <p:sp>
        <p:nvSpPr>
          <p:cNvPr id="3" name="Subtitle 2"/>
          <p:cNvSpPr>
            <a:spLocks noGrp="1"/>
          </p:cNvSpPr>
          <p:nvPr>
            <p:ph type="subTitle" idx="1"/>
          </p:nvPr>
        </p:nvSpPr>
        <p:spPr>
          <a:xfrm>
            <a:off x="1403648" y="3573016"/>
            <a:ext cx="6400800" cy="694928"/>
          </a:xfrm>
        </p:spPr>
        <p:txBody>
          <a:bodyPr/>
          <a:lstStyle/>
          <a:p>
            <a:r>
              <a:rPr lang="en-GB" dirty="0" smtClean="0"/>
              <a:t>2013</a:t>
            </a:r>
            <a:endParaRPr lang="en-GB" dirty="0"/>
          </a:p>
        </p:txBody>
      </p:sp>
      <p:sp>
        <p:nvSpPr>
          <p:cNvPr id="4" name="TextBox 3"/>
          <p:cNvSpPr txBox="1"/>
          <p:nvPr/>
        </p:nvSpPr>
        <p:spPr>
          <a:xfrm>
            <a:off x="3830654" y="4459759"/>
            <a:ext cx="1461426" cy="769441"/>
          </a:xfrm>
          <a:prstGeom prst="rect">
            <a:avLst/>
          </a:prstGeom>
          <a:noFill/>
        </p:spPr>
        <p:txBody>
          <a:bodyPr wrap="none" rtlCol="0">
            <a:spAutoFit/>
          </a:bodyPr>
          <a:lstStyle/>
          <a:p>
            <a:r>
              <a:rPr lang="en-GB" sz="4400" dirty="0" smtClean="0"/>
              <a:t>Day 2</a:t>
            </a:r>
            <a:endParaRPr lang="en-GB" sz="4400" dirty="0"/>
          </a:p>
        </p:txBody>
      </p:sp>
    </p:spTree>
    <p:extLst>
      <p:ext uri="{BB962C8B-B14F-4D97-AF65-F5344CB8AC3E}">
        <p14:creationId xmlns:p14="http://schemas.microsoft.com/office/powerpoint/2010/main" val="4100181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2199828"/>
                <a:ext cx="7992888" cy="2872581"/>
              </a:xfrm>
              <a:prstGeom prst="rect">
                <a:avLst/>
              </a:prstGeom>
            </p:spPr>
            <p:txBody>
              <a:bodyPr wrap="square">
                <a:spAutoFit/>
              </a:bodyPr>
              <a:lstStyle/>
              <a:p>
                <a:r>
                  <a:rPr lang="en-GB" sz="2000" b="1" dirty="0" smtClean="0">
                    <a:latin typeface="Calibri" panose="020F0502020204030204" pitchFamily="34" charset="0"/>
                  </a:rPr>
                  <a:t>To calculate the ‘Donor Dependency’ ratio:</a:t>
                </a:r>
              </a:p>
              <a:p>
                <a:endParaRPr lang="en-GB" b="1" dirty="0" smtClean="0">
                  <a:latin typeface="Calibri" panose="020F0502020204030204" pitchFamily="34" charset="0"/>
                </a:endParaRPr>
              </a:p>
              <a:p>
                <a:pPr algn="ctr"/>
                <a14:m>
                  <m:oMath xmlns:m="http://schemas.openxmlformats.org/officeDocument/2006/math">
                    <m:f>
                      <m:fPr>
                        <m:ctrlPr>
                          <a:rPr lang="en-GB" sz="2400" b="1" i="1" smtClean="0">
                            <a:latin typeface="Cambria Math"/>
                            <a:ea typeface="Cambria Math" pitchFamily="18" charset="0"/>
                          </a:rPr>
                        </m:ctrlPr>
                      </m:fPr>
                      <m:num>
                        <m:r>
                          <a:rPr lang="en-GB" sz="2400" b="1" i="1" smtClean="0">
                            <a:latin typeface="Cambria Math"/>
                            <a:ea typeface="Cambria Math" pitchFamily="18" charset="0"/>
                          </a:rPr>
                          <m:t>𝑻𝑶𝑻𝑨𝑳</m:t>
                        </m:r>
                        <m:r>
                          <a:rPr lang="en-GB" sz="2400" b="1" i="1" smtClean="0">
                            <a:latin typeface="Cambria Math"/>
                            <a:ea typeface="Cambria Math" pitchFamily="18" charset="0"/>
                          </a:rPr>
                          <m:t> </m:t>
                        </m:r>
                        <m:r>
                          <a:rPr lang="en-GB" sz="2400" b="1" i="1" smtClean="0">
                            <a:latin typeface="Cambria Math"/>
                            <a:ea typeface="Cambria Math" pitchFamily="18" charset="0"/>
                          </a:rPr>
                          <m:t>𝑫𝑶𝑵𝑶𝑹</m:t>
                        </m:r>
                        <m:r>
                          <a:rPr lang="en-GB" sz="2400" b="1" i="1" smtClean="0">
                            <a:latin typeface="Cambria Math"/>
                            <a:ea typeface="Cambria Math" pitchFamily="18" charset="0"/>
                          </a:rPr>
                          <m:t> </m:t>
                        </m:r>
                        <m:r>
                          <a:rPr lang="en-GB" sz="2400" b="1" i="1" smtClean="0">
                            <a:latin typeface="Cambria Math"/>
                            <a:ea typeface="Cambria Math" pitchFamily="18" charset="0"/>
                          </a:rPr>
                          <m:t>𝑰𝑵𝑪𝑶𝑴𝑬</m:t>
                        </m:r>
                      </m:num>
                      <m:den>
                        <m:r>
                          <a:rPr lang="en-GB" sz="2400" b="1" i="1" smtClean="0">
                            <a:latin typeface="Cambria Math"/>
                            <a:ea typeface="Cambria Math" pitchFamily="18" charset="0"/>
                          </a:rPr>
                          <m:t>𝑻𝑶𝑻𝑨𝑳</m:t>
                        </m:r>
                        <m:r>
                          <a:rPr lang="en-GB" sz="2400" b="1" i="1" smtClean="0">
                            <a:latin typeface="Cambria Math"/>
                            <a:ea typeface="Cambria Math" pitchFamily="18" charset="0"/>
                          </a:rPr>
                          <m:t> </m:t>
                        </m:r>
                        <m:r>
                          <a:rPr lang="en-GB" sz="2400" b="1" i="1" smtClean="0">
                            <a:latin typeface="Cambria Math"/>
                            <a:ea typeface="Cambria Math" pitchFamily="18" charset="0"/>
                          </a:rPr>
                          <m:t>𝑰𝑵𝑪𝑶𝑴𝑬</m:t>
                        </m:r>
                      </m:den>
                    </m:f>
                  </m:oMath>
                </a14:m>
                <a:r>
                  <a:rPr lang="en-GB" sz="2400" b="1" dirty="0" smtClean="0">
                    <a:latin typeface="Calibri" panose="020F0502020204030204" pitchFamily="34" charset="0"/>
                    <a:ea typeface="Cambria Math" pitchFamily="18" charset="0"/>
                  </a:rPr>
                  <a:t> </a:t>
                </a:r>
                <a:r>
                  <a:rPr lang="en-GB" sz="2000" b="1" dirty="0" smtClean="0">
                    <a:latin typeface="Calibri" panose="020F0502020204030204" pitchFamily="34" charset="0"/>
                    <a:ea typeface="Cambria Math" pitchFamily="18" charset="0"/>
                  </a:rPr>
                  <a:t>X 100</a:t>
                </a:r>
                <a:endParaRPr lang="en-GB" sz="2000" b="1" dirty="0">
                  <a:latin typeface="Calibri" panose="020F0502020204030204" pitchFamily="34" charset="0"/>
                  <a:ea typeface="Cambria Math" pitchFamily="18" charset="0"/>
                </a:endParaRPr>
              </a:p>
              <a:p>
                <a:endParaRPr lang="en-GB" b="1" dirty="0" smtClean="0">
                  <a:latin typeface="Calibri" panose="020F0502020204030204" pitchFamily="34" charset="0"/>
                </a:endParaRPr>
              </a:p>
              <a:p>
                <a:endParaRPr lang="en-GB" b="1" dirty="0" smtClean="0">
                  <a:latin typeface="Calibri" panose="020F0502020204030204" pitchFamily="34" charset="0"/>
                </a:endParaRPr>
              </a:p>
              <a:p>
                <a:endParaRPr lang="en-GB" b="1" dirty="0" smtClean="0">
                  <a:latin typeface="Calibri" panose="020F0502020204030204" pitchFamily="34" charset="0"/>
                </a:endParaRPr>
              </a:p>
              <a:p>
                <a:pPr algn="ctr"/>
                <a:r>
                  <a:rPr lang="en-GB" sz="2000" dirty="0" smtClean="0">
                    <a:latin typeface="Calibri" panose="020F0502020204030204" pitchFamily="34" charset="0"/>
                  </a:rPr>
                  <a:t>Ideally, an organisation should aim to receive up to 50% of their funds from donors.</a:t>
                </a:r>
              </a:p>
              <a:p>
                <a:endParaRPr lang="en-GB" sz="1400" b="1" dirty="0">
                  <a:latin typeface="Calibri" panose="020F0502020204030204" pitchFamily="34" charset="0"/>
                  <a:ea typeface="Cambria Math"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539552" y="2199828"/>
                <a:ext cx="7992888" cy="2872581"/>
              </a:xfrm>
              <a:prstGeom prst="rect">
                <a:avLst/>
              </a:prstGeom>
              <a:blipFill rotWithShape="1">
                <a:blip r:embed="rId2"/>
                <a:stretch>
                  <a:fillRect l="-839" t="-1062" r="-992"/>
                </a:stretch>
              </a:blipFill>
            </p:spPr>
            <p:txBody>
              <a:bodyPr/>
              <a:lstStyle/>
              <a:p>
                <a:r>
                  <a:rPr lang="en-GB">
                    <a:noFill/>
                  </a:rPr>
                  <a:t> </a:t>
                </a:r>
              </a:p>
            </p:txBody>
          </p:sp>
        </mc:Fallback>
      </mc:AlternateContent>
      <p:sp>
        <p:nvSpPr>
          <p:cNvPr id="5" name="Title 1"/>
          <p:cNvSpPr txBox="1">
            <a:spLocks/>
          </p:cNvSpPr>
          <p:nvPr/>
        </p:nvSpPr>
        <p:spPr bwMode="auto">
          <a:xfrm>
            <a:off x="2987824" y="260648"/>
            <a:ext cx="5698976"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a:lstStyle>
          <a:p>
            <a:r>
              <a:rPr lang="en-GB" sz="3200" kern="0" dirty="0" smtClean="0"/>
              <a:t>Are you donor dependent?</a:t>
            </a:r>
            <a:endParaRPr lang="en-GB" sz="3200" kern="0" dirty="0"/>
          </a:p>
        </p:txBody>
      </p:sp>
    </p:spTree>
    <p:extLst>
      <p:ext uri="{BB962C8B-B14F-4D97-AF65-F5344CB8AC3E}">
        <p14:creationId xmlns:p14="http://schemas.microsoft.com/office/powerpoint/2010/main" val="20593940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2987824" y="260648"/>
            <a:ext cx="5698976"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a:lstStyle>
          <a:p>
            <a:r>
              <a:rPr lang="en-GB" sz="3200" kern="0" dirty="0" smtClean="0"/>
              <a:t>Are you donor dependent?</a:t>
            </a:r>
            <a:endParaRPr lang="en-GB" sz="3200" kern="0" dirty="0"/>
          </a:p>
        </p:txBody>
      </p:sp>
      <p:graphicFrame>
        <p:nvGraphicFramePr>
          <p:cNvPr id="8" name="Table 7"/>
          <p:cNvGraphicFramePr>
            <a:graphicFrameLocks noGrp="1"/>
          </p:cNvGraphicFramePr>
          <p:nvPr>
            <p:extLst>
              <p:ext uri="{D42A27DB-BD31-4B8C-83A1-F6EECF244321}">
                <p14:modId xmlns:p14="http://schemas.microsoft.com/office/powerpoint/2010/main" val="3735664682"/>
              </p:ext>
            </p:extLst>
          </p:nvPr>
        </p:nvGraphicFramePr>
        <p:xfrm>
          <a:off x="179510" y="1268760"/>
          <a:ext cx="8784978" cy="5041379"/>
        </p:xfrm>
        <a:graphic>
          <a:graphicData uri="http://schemas.openxmlformats.org/drawingml/2006/table">
            <a:tbl>
              <a:tblPr firstRow="1" firstCol="1" bandRow="1"/>
              <a:tblGrid>
                <a:gridCol w="1767154"/>
                <a:gridCol w="147822"/>
                <a:gridCol w="2282015"/>
                <a:gridCol w="296087"/>
                <a:gridCol w="1072975"/>
                <a:gridCol w="1072975"/>
                <a:gridCol w="1072975"/>
                <a:gridCol w="1072975"/>
              </a:tblGrid>
              <a:tr h="306823">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rgbClr val="1F497D"/>
                        </a:solidFill>
                        <a:effectLst/>
                        <a:latin typeface="Calibri"/>
                      </a:endParaRPr>
                    </a:p>
                  </a:txBody>
                  <a:tcPr marL="8864" marR="8864" marT="8864" marB="0" anchor="ct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id-ID" sz="1600" b="1" i="0" u="none" strike="noStrike" dirty="0" smtClean="0">
                          <a:solidFill>
                            <a:schemeClr val="tx1"/>
                          </a:solidFill>
                          <a:effectLst/>
                          <a:latin typeface="Calibri"/>
                          <a:cs typeface="Calibri"/>
                        </a:rPr>
                        <a:t>20</a:t>
                      </a:r>
                      <a:r>
                        <a:rPr lang="pt-PT" sz="1600" b="1" i="0" u="none" strike="noStrike" dirty="0" smtClean="0">
                          <a:solidFill>
                            <a:schemeClr val="tx1"/>
                          </a:solidFill>
                          <a:effectLst/>
                          <a:latin typeface="Calibri"/>
                          <a:cs typeface="Calibri"/>
                        </a:rPr>
                        <a:t>09</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600" b="1" i="0" u="none" strike="noStrike" dirty="0" smtClean="0">
                          <a:solidFill>
                            <a:schemeClr val="tx1"/>
                          </a:solidFill>
                          <a:effectLst/>
                          <a:latin typeface="Calibri"/>
                        </a:rPr>
                        <a:t>2010</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600" b="1" i="0" u="none" strike="noStrike" dirty="0" smtClean="0">
                          <a:solidFill>
                            <a:schemeClr val="tx1"/>
                          </a:solidFill>
                          <a:effectLst/>
                          <a:latin typeface="Calibri"/>
                        </a:rPr>
                        <a:t>2011</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600" b="1" i="0" u="none" strike="noStrike" dirty="0" smtClean="0">
                          <a:solidFill>
                            <a:schemeClr val="tx1"/>
                          </a:solidFill>
                          <a:effectLst/>
                          <a:latin typeface="Calibri"/>
                        </a:rPr>
                        <a:t>2012</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r>
              <a:tr h="452488">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Merchandise</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GB"/>
                    </a:p>
                  </a:txBody>
                  <a:tcPr/>
                </a:tc>
                <a:tc h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1,500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5,000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2488">
                <a:tc row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baseline="0" dirty="0" smtClean="0">
                          <a:solidFill>
                            <a:schemeClr val="tx1"/>
                          </a:solidFill>
                          <a:effectLst/>
                          <a:latin typeface="Calibri"/>
                          <a:cs typeface="Calibri"/>
                        </a:rPr>
                        <a:t> </a:t>
                      </a:r>
                      <a:r>
                        <a:rPr lang="id-ID" sz="1500" b="1" i="0" u="none" strike="noStrike" dirty="0" smtClean="0">
                          <a:solidFill>
                            <a:schemeClr val="tx1"/>
                          </a:solidFill>
                          <a:effectLst/>
                          <a:latin typeface="Calibri"/>
                          <a:cs typeface="Calibri"/>
                        </a:rPr>
                        <a:t>Corporate </a:t>
                      </a:r>
                      <a:r>
                        <a:rPr lang="id-ID" sz="1500" b="1" i="0" u="none" strike="noStrike" dirty="0">
                          <a:solidFill>
                            <a:schemeClr val="tx1"/>
                          </a:solidFill>
                          <a:effectLst/>
                          <a:latin typeface="Calibri"/>
                          <a:cs typeface="Calibri"/>
                        </a:rPr>
                        <a:t>contracts</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A</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id-ID" sz="1500" b="0" i="0" u="none" strike="noStrike" dirty="0">
                          <a:solidFill>
                            <a:schemeClr val="tx1"/>
                          </a:solidFill>
                          <a:effectLst/>
                          <a:latin typeface="Calibri"/>
                          <a:cs typeface="Calibri"/>
                        </a:rPr>
                        <a:t> </a:t>
                      </a: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1,500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B</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dirty="0">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id-ID" sz="1500" b="0" i="0" u="none" strike="noStrike" dirty="0">
                          <a:solidFill>
                            <a:schemeClr val="tx1"/>
                          </a:solidFill>
                          <a:effectLst/>
                          <a:latin typeface="Calibri"/>
                          <a:cs typeface="Calibri"/>
                        </a:rPr>
                        <a:t> </a:t>
                      </a: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smtClean="0">
                          <a:solidFill>
                            <a:schemeClr val="tx1"/>
                          </a:solidFill>
                          <a:effectLst/>
                          <a:latin typeface="Calibri"/>
                        </a:rPr>
                        <a:t>1,250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6061">
                <a:tc rowSpan="7">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id-ID" sz="1500" b="1" i="0" u="none" strike="noStrike" dirty="0" smtClean="0">
                          <a:solidFill>
                            <a:schemeClr val="tx1"/>
                          </a:solidFill>
                          <a:effectLst/>
                          <a:latin typeface="Calibri"/>
                          <a:cs typeface="Calibri"/>
                        </a:rPr>
                        <a:t> </a:t>
                      </a:r>
                      <a:r>
                        <a:rPr lang="id-ID" sz="1500" b="1" i="0" u="none" strike="noStrike" dirty="0">
                          <a:solidFill>
                            <a:schemeClr val="tx1"/>
                          </a:solidFill>
                          <a:effectLst/>
                          <a:latin typeface="Calibri"/>
                          <a:cs typeface="Calibri"/>
                        </a:rPr>
                        <a:t>Grants from </a:t>
                      </a:r>
                      <a:r>
                        <a:rPr lang="en-GB" sz="1500" b="1" i="0" u="none" strike="noStrike" dirty="0" smtClean="0">
                          <a:solidFill>
                            <a:schemeClr val="tx1"/>
                          </a:solidFill>
                          <a:effectLst/>
                          <a:latin typeface="Calibri"/>
                          <a:cs typeface="Calibri"/>
                        </a:rPr>
                        <a:t>   </a:t>
                      </a:r>
                      <a:r>
                        <a:rPr lang="id-ID" sz="1500" b="1" i="0" u="none" strike="noStrike" dirty="0" smtClean="0">
                          <a:solidFill>
                            <a:schemeClr val="tx1"/>
                          </a:solidFill>
                          <a:effectLst/>
                          <a:latin typeface="Calibri"/>
                          <a:cs typeface="Calibri"/>
                        </a:rPr>
                        <a:t>foundation </a:t>
                      </a:r>
                      <a:r>
                        <a:rPr lang="id-ID" sz="1500" b="1" i="0" u="none" strike="noStrike" dirty="0">
                          <a:solidFill>
                            <a:schemeClr val="tx1"/>
                          </a:solidFill>
                          <a:effectLst/>
                          <a:latin typeface="Calibri"/>
                          <a:cs typeface="Calibri"/>
                        </a:rPr>
                        <a:t>and </a:t>
                      </a:r>
                      <a:endParaRPr lang="en-GB" sz="1500" b="1" i="0" u="none" strike="noStrike" dirty="0" smtClean="0">
                        <a:solidFill>
                          <a:schemeClr val="tx1"/>
                        </a:solidFill>
                        <a:effectLst/>
                        <a:latin typeface="Calibri"/>
                        <a:cs typeface="Calibri"/>
                      </a:endParaRPr>
                    </a:p>
                    <a:p>
                      <a:pPr algn="l" fontAlgn="ctr"/>
                      <a:r>
                        <a:rPr lang="id-ID" sz="1500" b="1" i="0" u="none" strike="noStrike" dirty="0" smtClean="0">
                          <a:solidFill>
                            <a:schemeClr val="tx1"/>
                          </a:solidFill>
                          <a:effectLst/>
                          <a:latin typeface="Calibri"/>
                          <a:cs typeface="Calibri"/>
                        </a:rPr>
                        <a:t>contracts </a:t>
                      </a:r>
                      <a:r>
                        <a:rPr lang="id-ID" sz="1500" b="1" i="0" u="none" strike="noStrike" dirty="0">
                          <a:solidFill>
                            <a:schemeClr val="tx1"/>
                          </a:solidFill>
                          <a:effectLst/>
                          <a:latin typeface="Calibri"/>
                          <a:cs typeface="Calibri"/>
                        </a:rPr>
                        <a:t>from NGOs</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AA</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id-ID" sz="1500" b="0" i="0" u="none" strike="noStrike" dirty="0">
                          <a:solidFill>
                            <a:schemeClr val="tx1"/>
                          </a:solidFill>
                          <a:effectLst/>
                          <a:latin typeface="Calibri"/>
                          <a:cs typeface="Calibri"/>
                        </a:rPr>
                        <a:t> </a:t>
                      </a: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1,500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1,250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BB</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1,500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1,250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pt-PT" sz="1500" b="1" i="0" u="none" strike="noStrike" dirty="0" smtClean="0">
                          <a:solidFill>
                            <a:schemeClr val="tx1"/>
                          </a:solidFill>
                          <a:effectLst/>
                          <a:latin typeface="Calibri"/>
                          <a:cs typeface="Calibri"/>
                        </a:rPr>
                        <a:t> CC</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smtClean="0">
                          <a:solidFill>
                            <a:schemeClr val="tx1"/>
                          </a:solidFill>
                          <a:effectLst/>
                          <a:latin typeface="Calibri"/>
                        </a:rPr>
                        <a:t>1,250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69169">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DD</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48024">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EE</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1,500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1,250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FF</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437904">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GG</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cs typeface="Calibri"/>
                        </a:rPr>
                        <a:t>1,000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1,500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1,250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0" i="0" u="none" strike="noStrike" dirty="0" smtClean="0">
                          <a:solidFill>
                            <a:schemeClr val="tx1"/>
                          </a:solidFill>
                          <a:effectLst/>
                          <a:latin typeface="Calibri"/>
                        </a:rPr>
                        <a:t>2,000</a:t>
                      </a: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08470">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id-ID" sz="1500" b="1" i="0" u="none" strike="noStrike" dirty="0" smtClean="0">
                          <a:solidFill>
                            <a:schemeClr val="tx1"/>
                          </a:solidFill>
                          <a:effectLst/>
                          <a:latin typeface="Calibri"/>
                          <a:cs typeface="Calibri"/>
                        </a:rPr>
                        <a:t>Grand </a:t>
                      </a:r>
                      <a:r>
                        <a:rPr lang="id-ID" sz="1500" b="1" i="0" u="none" strike="noStrike" dirty="0">
                          <a:solidFill>
                            <a:schemeClr val="tx1"/>
                          </a:solidFill>
                          <a:effectLst/>
                          <a:latin typeface="Calibri"/>
                          <a:cs typeface="Calibri"/>
                        </a:rPr>
                        <a:t>Total</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cs typeface="Calibri"/>
                        </a:rPr>
                        <a:t>9,000</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rPr>
                        <a:t>9,000</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rPr>
                        <a:t>12,500</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rPr>
                        <a:t>18,000</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r>
            </a:tbl>
          </a:graphicData>
        </a:graphic>
      </p:graphicFrame>
    </p:spTree>
    <p:extLst>
      <p:ext uri="{BB962C8B-B14F-4D97-AF65-F5344CB8AC3E}">
        <p14:creationId xmlns:p14="http://schemas.microsoft.com/office/powerpoint/2010/main" val="2803860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662469950"/>
              </p:ext>
            </p:extLst>
          </p:nvPr>
        </p:nvGraphicFramePr>
        <p:xfrm>
          <a:off x="179510" y="1267941"/>
          <a:ext cx="8784978" cy="5041379"/>
        </p:xfrm>
        <a:graphic>
          <a:graphicData uri="http://schemas.openxmlformats.org/drawingml/2006/table">
            <a:tbl>
              <a:tblPr firstRow="1" firstCol="1" bandRow="1"/>
              <a:tblGrid>
                <a:gridCol w="1767154"/>
                <a:gridCol w="147822"/>
                <a:gridCol w="2282015"/>
                <a:gridCol w="296087"/>
                <a:gridCol w="1072975"/>
                <a:gridCol w="1072975"/>
                <a:gridCol w="1072975"/>
                <a:gridCol w="1072975"/>
              </a:tblGrid>
              <a:tr h="306823">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endParaRPr lang="en-GB" sz="1500" b="0" i="0" u="none" strike="noStrike" dirty="0">
                        <a:solidFill>
                          <a:srgbClr val="1F497D"/>
                        </a:solidFill>
                        <a:effectLst/>
                        <a:latin typeface="Calibri"/>
                      </a:endParaRPr>
                    </a:p>
                  </a:txBody>
                  <a:tcPr marL="8864" marR="8864" marT="8864" marB="0" anchor="ct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id-ID" sz="1600" b="1" i="0" u="none" strike="noStrike" dirty="0" smtClean="0">
                          <a:solidFill>
                            <a:schemeClr val="tx1"/>
                          </a:solidFill>
                          <a:effectLst/>
                          <a:latin typeface="Calibri"/>
                          <a:cs typeface="Calibri"/>
                        </a:rPr>
                        <a:t>20</a:t>
                      </a:r>
                      <a:r>
                        <a:rPr lang="pt-PT" sz="1600" b="1" i="0" u="none" strike="noStrike" dirty="0" smtClean="0">
                          <a:solidFill>
                            <a:schemeClr val="tx1"/>
                          </a:solidFill>
                          <a:effectLst/>
                          <a:latin typeface="Calibri"/>
                          <a:cs typeface="Calibri"/>
                        </a:rPr>
                        <a:t>09</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600" b="1" i="0" u="none" strike="noStrike" dirty="0" smtClean="0">
                          <a:solidFill>
                            <a:schemeClr val="tx1"/>
                          </a:solidFill>
                          <a:effectLst/>
                          <a:latin typeface="Calibri"/>
                        </a:rPr>
                        <a:t>2010</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600" b="1" i="0" u="none" strike="noStrike" dirty="0" smtClean="0">
                          <a:solidFill>
                            <a:schemeClr val="tx1"/>
                          </a:solidFill>
                          <a:effectLst/>
                          <a:latin typeface="Calibri"/>
                        </a:rPr>
                        <a:t>2011</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600" b="1" i="0" u="none" strike="noStrike" dirty="0" smtClean="0">
                          <a:solidFill>
                            <a:schemeClr val="tx1"/>
                          </a:solidFill>
                          <a:effectLst/>
                          <a:latin typeface="Calibri"/>
                        </a:rPr>
                        <a:t>2012</a:t>
                      </a:r>
                      <a:endParaRPr lang="en-GB" sz="16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r>
              <a:tr h="452488">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Merchandise</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GB"/>
                    </a:p>
                  </a:txBody>
                  <a:tcPr/>
                </a:tc>
                <a:tc h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rowSpan="11">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rPr>
                        <a:t>100%</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rowSpan="11">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rPr>
                        <a:t>83%</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BB59">
                        <a:lumMod val="75000"/>
                      </a:srgbClr>
                    </a:solidFill>
                  </a:tcPr>
                </a:tc>
                <a:tc rowSpan="11">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bg1"/>
                          </a:solidFill>
                          <a:effectLst/>
                          <a:latin typeface="Calibri"/>
                        </a:rPr>
                        <a:t>60%</a:t>
                      </a:r>
                      <a:endParaRPr lang="en-GB" sz="1500" b="1" i="0" u="none" strike="noStrike" dirty="0">
                        <a:solidFill>
                          <a:schemeClr val="bg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BB59">
                        <a:lumMod val="50000"/>
                      </a:srgbClr>
                    </a:solidFill>
                  </a:tcPr>
                </a:tc>
                <a:tc rowSpan="11">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pt-PT" sz="1500" b="1" i="0" u="none" strike="noStrike" dirty="0" smtClean="0">
                          <a:solidFill>
                            <a:schemeClr val="tx1"/>
                          </a:solidFill>
                          <a:effectLst/>
                          <a:latin typeface="Calibri"/>
                        </a:rPr>
                        <a:t>88%</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BB59"/>
                    </a:solidFill>
                  </a:tcPr>
                </a:tc>
              </a:tr>
              <a:tr h="452488">
                <a:tc row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baseline="0" dirty="0" smtClean="0">
                          <a:solidFill>
                            <a:schemeClr val="tx1"/>
                          </a:solidFill>
                          <a:effectLst/>
                          <a:latin typeface="Calibri"/>
                          <a:cs typeface="Calibri"/>
                        </a:rPr>
                        <a:t> </a:t>
                      </a:r>
                      <a:r>
                        <a:rPr lang="id-ID" sz="1500" b="1" i="0" u="none" strike="noStrike" dirty="0" smtClean="0">
                          <a:solidFill>
                            <a:schemeClr val="tx1"/>
                          </a:solidFill>
                          <a:effectLst/>
                          <a:latin typeface="Calibri"/>
                          <a:cs typeface="Calibri"/>
                        </a:rPr>
                        <a:t>Corporate </a:t>
                      </a:r>
                      <a:r>
                        <a:rPr lang="id-ID" sz="1500" b="1" i="0" u="none" strike="noStrike" dirty="0">
                          <a:solidFill>
                            <a:schemeClr val="tx1"/>
                          </a:solidFill>
                          <a:effectLst/>
                          <a:latin typeface="Calibri"/>
                          <a:cs typeface="Calibri"/>
                        </a:rPr>
                        <a:t>contracts</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A</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B</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dirty="0">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61">
                <a:tc rowSpan="7">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id-ID" sz="1500" b="1" i="0" u="none" strike="noStrike" dirty="0" smtClean="0">
                          <a:solidFill>
                            <a:schemeClr val="tx1"/>
                          </a:solidFill>
                          <a:effectLst/>
                          <a:latin typeface="Calibri"/>
                          <a:cs typeface="Calibri"/>
                        </a:rPr>
                        <a:t> </a:t>
                      </a:r>
                      <a:r>
                        <a:rPr lang="id-ID" sz="1500" b="1" i="0" u="none" strike="noStrike" dirty="0">
                          <a:solidFill>
                            <a:schemeClr val="tx1"/>
                          </a:solidFill>
                          <a:effectLst/>
                          <a:latin typeface="Calibri"/>
                          <a:cs typeface="Calibri"/>
                        </a:rPr>
                        <a:t>Grants from </a:t>
                      </a:r>
                      <a:r>
                        <a:rPr lang="en-GB" sz="1500" b="1" i="0" u="none" strike="noStrike" dirty="0" smtClean="0">
                          <a:solidFill>
                            <a:schemeClr val="tx1"/>
                          </a:solidFill>
                          <a:effectLst/>
                          <a:latin typeface="Calibri"/>
                          <a:cs typeface="Calibri"/>
                        </a:rPr>
                        <a:t>   </a:t>
                      </a:r>
                      <a:r>
                        <a:rPr lang="id-ID" sz="1500" b="1" i="0" u="none" strike="noStrike" dirty="0" smtClean="0">
                          <a:solidFill>
                            <a:schemeClr val="tx1"/>
                          </a:solidFill>
                          <a:effectLst/>
                          <a:latin typeface="Calibri"/>
                          <a:cs typeface="Calibri"/>
                        </a:rPr>
                        <a:t>foundation </a:t>
                      </a:r>
                      <a:r>
                        <a:rPr lang="id-ID" sz="1500" b="1" i="0" u="none" strike="noStrike" dirty="0">
                          <a:solidFill>
                            <a:schemeClr val="tx1"/>
                          </a:solidFill>
                          <a:effectLst/>
                          <a:latin typeface="Calibri"/>
                          <a:cs typeface="Calibri"/>
                        </a:rPr>
                        <a:t>and </a:t>
                      </a:r>
                      <a:endParaRPr lang="en-GB" sz="1500" b="1" i="0" u="none" strike="noStrike" dirty="0" smtClean="0">
                        <a:solidFill>
                          <a:schemeClr val="tx1"/>
                        </a:solidFill>
                        <a:effectLst/>
                        <a:latin typeface="Calibri"/>
                        <a:cs typeface="Calibri"/>
                      </a:endParaRPr>
                    </a:p>
                    <a:p>
                      <a:pPr algn="l" fontAlgn="ctr"/>
                      <a:r>
                        <a:rPr lang="id-ID" sz="1500" b="1" i="0" u="none" strike="noStrike" dirty="0" smtClean="0">
                          <a:solidFill>
                            <a:schemeClr val="tx1"/>
                          </a:solidFill>
                          <a:effectLst/>
                          <a:latin typeface="Calibri"/>
                          <a:cs typeface="Calibri"/>
                        </a:rPr>
                        <a:t>contracts </a:t>
                      </a:r>
                      <a:r>
                        <a:rPr lang="id-ID" sz="1500" b="1" i="0" u="none" strike="noStrike" dirty="0">
                          <a:solidFill>
                            <a:schemeClr val="tx1"/>
                          </a:solidFill>
                          <a:effectLst/>
                          <a:latin typeface="Calibri"/>
                          <a:cs typeface="Calibri"/>
                        </a:rPr>
                        <a:t>from NGOs</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AA</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BB</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pt-PT" sz="1500" b="1" i="0" u="none" strike="noStrike" dirty="0" smtClean="0">
                          <a:solidFill>
                            <a:schemeClr val="tx1"/>
                          </a:solidFill>
                          <a:effectLst/>
                          <a:latin typeface="Calibri"/>
                          <a:cs typeface="Calibri"/>
                        </a:rPr>
                        <a:t> CC</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169">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DD</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024">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EE</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488">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FF</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904">
                <a:tc vMerge="1">
                  <a:txBody>
                    <a:bodyPr/>
                    <a:lstStyle/>
                    <a:p>
                      <a:endParaRPr lang="en-GB"/>
                    </a:p>
                  </a:txBody>
                  <a:tcPr/>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500" b="1" i="0" u="none" strike="noStrike" dirty="0" smtClean="0">
                          <a:solidFill>
                            <a:schemeClr val="tx1"/>
                          </a:solidFill>
                          <a:effectLst/>
                          <a:latin typeface="Calibri"/>
                          <a:cs typeface="Calibri"/>
                        </a:rPr>
                        <a:t> </a:t>
                      </a:r>
                      <a:r>
                        <a:rPr lang="pt-PT" sz="1500" b="1" i="0" u="none" strike="noStrike" dirty="0" smtClean="0">
                          <a:solidFill>
                            <a:schemeClr val="tx1"/>
                          </a:solidFill>
                          <a:effectLst/>
                          <a:latin typeface="Calibri"/>
                          <a:cs typeface="Calibri"/>
                        </a:rPr>
                        <a:t>GG</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en-GB" sz="1500" b="0"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70">
                <a:tc gridSpan="3">
                  <a:txBody>
                    <a:bodyPr/>
                    <a:lstStyle/>
                    <a:p>
                      <a:pPr algn="l" fontAlgn="ctr"/>
                      <a:r>
                        <a:rPr lang="en-GB" sz="1500" b="1" i="0" u="none" strike="noStrike" dirty="0" smtClean="0">
                          <a:solidFill>
                            <a:schemeClr val="tx1"/>
                          </a:solidFill>
                          <a:effectLst/>
                          <a:latin typeface="Calibri"/>
                          <a:cs typeface="Calibri"/>
                        </a:rPr>
                        <a:t> </a:t>
                      </a:r>
                      <a:r>
                        <a:rPr lang="id-ID" sz="1500" b="1" i="0" u="none" strike="noStrike" dirty="0" smtClean="0">
                          <a:solidFill>
                            <a:schemeClr val="tx1"/>
                          </a:solidFill>
                          <a:effectLst/>
                          <a:latin typeface="Calibri"/>
                          <a:cs typeface="Calibri"/>
                        </a:rPr>
                        <a:t>Grand </a:t>
                      </a:r>
                      <a:r>
                        <a:rPr lang="id-ID" sz="1500" b="1" i="0" u="none" strike="noStrike" dirty="0">
                          <a:solidFill>
                            <a:schemeClr val="tx1"/>
                          </a:solidFill>
                          <a:effectLst/>
                          <a:latin typeface="Calibri"/>
                          <a:cs typeface="Calibri"/>
                        </a:rPr>
                        <a:t>Total</a:t>
                      </a: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l" fontAlgn="ctr"/>
                      <a:endParaRPr lang="en-GB" sz="1500" b="0" i="0" u="none" strike="noStrike">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endParaRPr lang="en-GB" sz="1500" b="0" i="0" u="none" strike="noStrike" dirty="0">
                        <a:solidFill>
                          <a:srgbClr val="1F497D"/>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algn="ctr" fontAlgn="ct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pPr algn="ctr" fontAlgn="ct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pPr algn="ctr" fontAlgn="ct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pPr algn="ctr" fontAlgn="ctr"/>
                      <a:endParaRPr lang="en-GB" sz="1500" b="1" i="0" u="none" strike="noStrike" dirty="0">
                        <a:solidFill>
                          <a:schemeClr val="tx1"/>
                        </a:solidFill>
                        <a:effectLst/>
                        <a:latin typeface="Calibri"/>
                      </a:endParaRPr>
                    </a:p>
                  </a:txBody>
                  <a:tcPr marL="8864" marR="8864" marT="886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
        <p:nvSpPr>
          <p:cNvPr id="8" name="Title 1"/>
          <p:cNvSpPr txBox="1">
            <a:spLocks/>
          </p:cNvSpPr>
          <p:nvPr/>
        </p:nvSpPr>
        <p:spPr bwMode="auto">
          <a:xfrm>
            <a:off x="2987824" y="260648"/>
            <a:ext cx="5698976"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a:lstStyle>
          <a:p>
            <a:r>
              <a:rPr lang="en-GB" sz="3200" kern="0" dirty="0" smtClean="0"/>
              <a:t>Are you donor dependent?</a:t>
            </a:r>
            <a:endParaRPr lang="en-GB" sz="3200" kern="0" dirty="0"/>
          </a:p>
        </p:txBody>
      </p:sp>
    </p:spTree>
    <p:extLst>
      <p:ext uri="{BB962C8B-B14F-4D97-AF65-F5344CB8AC3E}">
        <p14:creationId xmlns:p14="http://schemas.microsoft.com/office/powerpoint/2010/main" val="7370624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771800" y="260648"/>
            <a:ext cx="59150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Reserves – What are they?</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
        <p:nvSpPr>
          <p:cNvPr id="7" name="Rectangle 6"/>
          <p:cNvSpPr/>
          <p:nvPr/>
        </p:nvSpPr>
        <p:spPr>
          <a:xfrm>
            <a:off x="539552" y="1916832"/>
            <a:ext cx="7992888" cy="4031873"/>
          </a:xfrm>
          <a:prstGeom prst="rect">
            <a:avLst/>
          </a:prstGeom>
        </p:spPr>
        <p:txBody>
          <a:bodyPr wrap="square">
            <a:spAutoFit/>
          </a:bodyPr>
          <a:lstStyle/>
          <a:p>
            <a:pPr algn="just"/>
            <a:r>
              <a:rPr lang="en-GB" sz="2000" b="1" dirty="0">
                <a:solidFill>
                  <a:prstClr val="black"/>
                </a:solidFill>
                <a:latin typeface="Calibri" panose="020F0502020204030204" pitchFamily="34" charset="0"/>
              </a:rPr>
              <a:t>Some specific reserves are</a:t>
            </a:r>
            <a:r>
              <a:rPr lang="en-GB" sz="2000" b="1" dirty="0" smtClean="0">
                <a:solidFill>
                  <a:prstClr val="black"/>
                </a:solidFill>
                <a:latin typeface="Calibri" panose="020F0502020204030204" pitchFamily="34" charset="0"/>
              </a:rPr>
              <a:t>:</a:t>
            </a:r>
          </a:p>
          <a:p>
            <a:pPr algn="just"/>
            <a:endParaRPr lang="en-GB" dirty="0">
              <a:solidFill>
                <a:prstClr val="black"/>
              </a:solidFill>
              <a:latin typeface="Calibri" panose="020F0502020204030204" pitchFamily="34" charset="0"/>
            </a:endParaRPr>
          </a:p>
          <a:p>
            <a:pPr algn="just"/>
            <a:r>
              <a:rPr lang="en-GB" b="1" dirty="0" smtClean="0">
                <a:solidFill>
                  <a:prstClr val="black"/>
                </a:solidFill>
                <a:latin typeface="Calibri" panose="020F0502020204030204" pitchFamily="34" charset="0"/>
              </a:rPr>
              <a:t>General </a:t>
            </a:r>
            <a:r>
              <a:rPr lang="en-GB" b="1" dirty="0">
                <a:solidFill>
                  <a:prstClr val="black"/>
                </a:solidFill>
                <a:latin typeface="Calibri" panose="020F0502020204030204" pitchFamily="34" charset="0"/>
              </a:rPr>
              <a:t>Purposes Fund </a:t>
            </a:r>
            <a:r>
              <a:rPr lang="en-GB" dirty="0">
                <a:solidFill>
                  <a:prstClr val="black"/>
                </a:solidFill>
                <a:latin typeface="Calibri" panose="020F0502020204030204" pitchFamily="34" charset="0"/>
              </a:rPr>
              <a:t>– or the </a:t>
            </a:r>
            <a:r>
              <a:rPr lang="en-GB" b="1" dirty="0">
                <a:solidFill>
                  <a:prstClr val="black"/>
                </a:solidFill>
                <a:latin typeface="Calibri" panose="020F0502020204030204" pitchFamily="34" charset="0"/>
              </a:rPr>
              <a:t>General Reserve </a:t>
            </a:r>
            <a:r>
              <a:rPr lang="en-GB" dirty="0">
                <a:solidFill>
                  <a:prstClr val="black"/>
                </a:solidFill>
                <a:latin typeface="Calibri" panose="020F0502020204030204" pitchFamily="34" charset="0"/>
              </a:rPr>
              <a:t>– not restricted in how it can be </a:t>
            </a:r>
            <a:r>
              <a:rPr lang="en-GB" dirty="0" smtClean="0">
                <a:solidFill>
                  <a:prstClr val="black"/>
                </a:solidFill>
                <a:latin typeface="Calibri" panose="020F0502020204030204" pitchFamily="34" charset="0"/>
              </a:rPr>
              <a:t>used and </a:t>
            </a:r>
            <a:r>
              <a:rPr lang="en-GB" dirty="0">
                <a:solidFill>
                  <a:prstClr val="black"/>
                </a:solidFill>
                <a:latin typeface="Calibri" panose="020F0502020204030204" pitchFamily="34" charset="0"/>
              </a:rPr>
              <a:t>so available for emergencies and general use</a:t>
            </a:r>
            <a:r>
              <a:rPr lang="en-GB" dirty="0" smtClean="0">
                <a:solidFill>
                  <a:prstClr val="black"/>
                </a:solidFill>
                <a:latin typeface="Calibri" panose="020F0502020204030204" pitchFamily="34" charset="0"/>
              </a:rPr>
              <a:t>.</a:t>
            </a:r>
          </a:p>
          <a:p>
            <a:pPr algn="just"/>
            <a:endParaRPr lang="en-GB" sz="1000" dirty="0">
              <a:solidFill>
                <a:prstClr val="black"/>
              </a:solidFill>
              <a:latin typeface="Calibri" panose="020F0502020204030204" pitchFamily="34" charset="0"/>
            </a:endParaRPr>
          </a:p>
          <a:p>
            <a:pPr algn="just"/>
            <a:r>
              <a:rPr lang="en-GB" b="1" dirty="0" smtClean="0">
                <a:solidFill>
                  <a:prstClr val="black"/>
                </a:solidFill>
                <a:latin typeface="Calibri" panose="020F0502020204030204" pitchFamily="34" charset="0"/>
              </a:rPr>
              <a:t>Restricted </a:t>
            </a:r>
            <a:r>
              <a:rPr lang="en-GB" b="1" dirty="0">
                <a:solidFill>
                  <a:prstClr val="black"/>
                </a:solidFill>
                <a:latin typeface="Calibri" panose="020F0502020204030204" pitchFamily="34" charset="0"/>
              </a:rPr>
              <a:t>Funds </a:t>
            </a:r>
            <a:r>
              <a:rPr lang="en-GB" dirty="0">
                <a:solidFill>
                  <a:prstClr val="black"/>
                </a:solidFill>
                <a:latin typeface="Calibri" panose="020F0502020204030204" pitchFamily="34" charset="0"/>
              </a:rPr>
              <a:t>– </a:t>
            </a:r>
            <a:r>
              <a:rPr lang="en-GB" dirty="0" smtClean="0">
                <a:solidFill>
                  <a:prstClr val="black"/>
                </a:solidFill>
                <a:latin typeface="Calibri" panose="020F0502020204030204" pitchFamily="34" charset="0"/>
              </a:rPr>
              <a:t>e.g. </a:t>
            </a:r>
            <a:r>
              <a:rPr lang="en-GB" dirty="0">
                <a:solidFill>
                  <a:prstClr val="black"/>
                </a:solidFill>
                <a:latin typeface="Calibri" panose="020F0502020204030204" pitchFamily="34" charset="0"/>
              </a:rPr>
              <a:t>where a donor has specified the use in a binding </a:t>
            </a:r>
            <a:r>
              <a:rPr lang="en-GB" dirty="0" smtClean="0">
                <a:solidFill>
                  <a:prstClr val="black"/>
                </a:solidFill>
                <a:latin typeface="Calibri" panose="020F0502020204030204" pitchFamily="34" charset="0"/>
              </a:rPr>
              <a:t>donor agreement.</a:t>
            </a:r>
          </a:p>
          <a:p>
            <a:pPr algn="just"/>
            <a:endParaRPr lang="en-GB" sz="1000" dirty="0">
              <a:solidFill>
                <a:prstClr val="black"/>
              </a:solidFill>
              <a:latin typeface="Calibri" panose="020F0502020204030204" pitchFamily="34" charset="0"/>
            </a:endParaRPr>
          </a:p>
          <a:p>
            <a:pPr algn="just"/>
            <a:r>
              <a:rPr lang="en-GB" b="1" dirty="0" smtClean="0">
                <a:solidFill>
                  <a:prstClr val="black"/>
                </a:solidFill>
                <a:latin typeface="Calibri" panose="020F0502020204030204" pitchFamily="34" charset="0"/>
              </a:rPr>
              <a:t>Designated </a:t>
            </a:r>
            <a:r>
              <a:rPr lang="en-GB" b="1" dirty="0">
                <a:solidFill>
                  <a:prstClr val="black"/>
                </a:solidFill>
                <a:latin typeface="Calibri" panose="020F0502020204030204" pitchFamily="34" charset="0"/>
              </a:rPr>
              <a:t>Fund </a:t>
            </a:r>
            <a:r>
              <a:rPr lang="en-GB" dirty="0">
                <a:solidFill>
                  <a:prstClr val="black"/>
                </a:solidFill>
                <a:latin typeface="Calibri" panose="020F0502020204030204" pitchFamily="34" charset="0"/>
              </a:rPr>
              <a:t>– ‘earmarked’ funds committed for a specific purpose at the discretion </a:t>
            </a:r>
            <a:r>
              <a:rPr lang="en-GB" dirty="0" smtClean="0">
                <a:solidFill>
                  <a:prstClr val="black"/>
                </a:solidFill>
                <a:latin typeface="Calibri" panose="020F0502020204030204" pitchFamily="34" charset="0"/>
              </a:rPr>
              <a:t>of the </a:t>
            </a:r>
            <a:r>
              <a:rPr lang="en-GB" dirty="0">
                <a:solidFill>
                  <a:prstClr val="black"/>
                </a:solidFill>
                <a:latin typeface="Calibri" panose="020F0502020204030204" pitchFamily="34" charset="0"/>
              </a:rPr>
              <a:t>governing body</a:t>
            </a:r>
            <a:r>
              <a:rPr lang="en-GB" dirty="0" smtClean="0">
                <a:solidFill>
                  <a:prstClr val="black"/>
                </a:solidFill>
                <a:latin typeface="Calibri" panose="020F0502020204030204" pitchFamily="34" charset="0"/>
              </a:rPr>
              <a:t>.</a:t>
            </a:r>
          </a:p>
          <a:p>
            <a:pPr algn="just"/>
            <a:endParaRPr lang="en-GB" sz="1000" dirty="0">
              <a:solidFill>
                <a:prstClr val="black"/>
              </a:solidFill>
              <a:latin typeface="Calibri" panose="020F0502020204030204" pitchFamily="34" charset="0"/>
            </a:endParaRPr>
          </a:p>
          <a:p>
            <a:pPr algn="just"/>
            <a:r>
              <a:rPr lang="en-GB" b="1" dirty="0" smtClean="0">
                <a:solidFill>
                  <a:prstClr val="black"/>
                </a:solidFill>
                <a:latin typeface="Calibri" panose="020F0502020204030204" pitchFamily="34" charset="0"/>
              </a:rPr>
              <a:t>Capital </a:t>
            </a:r>
            <a:r>
              <a:rPr lang="en-GB" b="1" dirty="0">
                <a:solidFill>
                  <a:prstClr val="black"/>
                </a:solidFill>
                <a:latin typeface="Calibri" panose="020F0502020204030204" pitchFamily="34" charset="0"/>
              </a:rPr>
              <a:t>Fund </a:t>
            </a:r>
            <a:r>
              <a:rPr lang="en-GB" dirty="0">
                <a:solidFill>
                  <a:prstClr val="black"/>
                </a:solidFill>
                <a:latin typeface="Calibri" panose="020F0502020204030204" pitchFamily="34" charset="0"/>
              </a:rPr>
              <a:t>– reserves held in the form of fixed or tangible assets (such as </a:t>
            </a:r>
            <a:r>
              <a:rPr lang="en-GB" dirty="0" smtClean="0">
                <a:solidFill>
                  <a:prstClr val="black"/>
                </a:solidFill>
                <a:latin typeface="Calibri" panose="020F0502020204030204" pitchFamily="34" charset="0"/>
              </a:rPr>
              <a:t>vehicles, buildings </a:t>
            </a:r>
            <a:r>
              <a:rPr lang="en-GB" dirty="0">
                <a:solidFill>
                  <a:prstClr val="black"/>
                </a:solidFill>
                <a:latin typeface="Calibri" panose="020F0502020204030204" pitchFamily="34" charset="0"/>
              </a:rPr>
              <a:t>and project equipment</a:t>
            </a:r>
            <a:r>
              <a:rPr lang="en-GB" dirty="0" smtClean="0">
                <a:solidFill>
                  <a:prstClr val="black"/>
                </a:solidFill>
                <a:latin typeface="Calibri" panose="020F0502020204030204" pitchFamily="34" charset="0"/>
              </a:rPr>
              <a:t>).</a:t>
            </a:r>
          </a:p>
          <a:p>
            <a:pPr algn="just"/>
            <a:endParaRPr lang="en-GB" sz="1000" dirty="0">
              <a:solidFill>
                <a:prstClr val="black"/>
              </a:solidFill>
              <a:latin typeface="Calibri" panose="020F0502020204030204" pitchFamily="34" charset="0"/>
            </a:endParaRPr>
          </a:p>
          <a:p>
            <a:pPr algn="just"/>
            <a:r>
              <a:rPr lang="en-GB" b="1" dirty="0" smtClean="0">
                <a:solidFill>
                  <a:prstClr val="black"/>
                </a:solidFill>
                <a:latin typeface="Calibri" panose="020F0502020204030204" pitchFamily="34" charset="0"/>
              </a:rPr>
              <a:t>Endowment </a:t>
            </a:r>
            <a:r>
              <a:rPr lang="en-GB" b="1" dirty="0">
                <a:solidFill>
                  <a:prstClr val="black"/>
                </a:solidFill>
                <a:latin typeface="Calibri" panose="020F0502020204030204" pitchFamily="34" charset="0"/>
              </a:rPr>
              <a:t>Fund </a:t>
            </a:r>
            <a:r>
              <a:rPr lang="en-GB" dirty="0">
                <a:solidFill>
                  <a:prstClr val="black"/>
                </a:solidFill>
                <a:latin typeface="Calibri" panose="020F0502020204030204" pitchFamily="34" charset="0"/>
              </a:rPr>
              <a:t>– money invested for the income it produces; the original sum invested </a:t>
            </a:r>
            <a:r>
              <a:rPr lang="en-GB" dirty="0" smtClean="0">
                <a:solidFill>
                  <a:prstClr val="black"/>
                </a:solidFill>
                <a:latin typeface="Calibri" panose="020F0502020204030204" pitchFamily="34" charset="0"/>
              </a:rPr>
              <a:t>is never </a:t>
            </a:r>
            <a:r>
              <a:rPr lang="en-GB" dirty="0">
                <a:solidFill>
                  <a:prstClr val="black"/>
                </a:solidFill>
                <a:latin typeface="Calibri" panose="020F0502020204030204" pitchFamily="34" charset="0"/>
              </a:rPr>
              <a:t>touched.</a:t>
            </a:r>
          </a:p>
        </p:txBody>
      </p:sp>
    </p:spTree>
    <p:extLst>
      <p:ext uri="{BB962C8B-B14F-4D97-AF65-F5344CB8AC3E}">
        <p14:creationId xmlns:p14="http://schemas.microsoft.com/office/powerpoint/2010/main" val="4225653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467544" y="2283045"/>
                <a:ext cx="8280920" cy="1176732"/>
              </a:xfrm>
              <a:prstGeom prst="rect">
                <a:avLst/>
              </a:prstGeom>
            </p:spPr>
            <p:txBody>
              <a:bodyPr wrap="square">
                <a:spAutoFit/>
              </a:bodyPr>
              <a:lstStyle/>
              <a:p>
                <a:r>
                  <a:rPr lang="en-GB" sz="2000" b="1" dirty="0" smtClean="0">
                    <a:latin typeface="Calibri" panose="020F0502020204030204" pitchFamily="34" charset="0"/>
                  </a:rPr>
                  <a:t>To </a:t>
                </a:r>
                <a:r>
                  <a:rPr lang="en-GB" sz="2000" b="1" dirty="0">
                    <a:latin typeface="Calibri" panose="020F0502020204030204" pitchFamily="34" charset="0"/>
                  </a:rPr>
                  <a:t>calculate the ‘</a:t>
                </a:r>
                <a:r>
                  <a:rPr lang="en-GB" sz="2000" b="1" dirty="0" smtClean="0">
                    <a:latin typeface="Calibri" panose="020F0502020204030204" pitchFamily="34" charset="0"/>
                  </a:rPr>
                  <a:t>Survival </a:t>
                </a:r>
                <a:r>
                  <a:rPr lang="en-GB" sz="2000" b="1" dirty="0">
                    <a:latin typeface="Calibri" panose="020F0502020204030204" pitchFamily="34" charset="0"/>
                  </a:rPr>
                  <a:t>Ratio’ ratio:</a:t>
                </a:r>
              </a:p>
              <a:p>
                <a:endParaRPr lang="en-GB" sz="1000" dirty="0" smtClean="0">
                  <a:latin typeface="Calibri" panose="020F0502020204030204" pitchFamily="34" charset="0"/>
                </a:endParaRPr>
              </a:p>
              <a:p>
                <a:endParaRPr lang="en-GB" sz="1000" dirty="0" smtClean="0">
                  <a:latin typeface="Calibri" panose="020F0502020204030204" pitchFamily="34" charset="0"/>
                </a:endParaRPr>
              </a:p>
              <a:p>
                <a:pPr/>
                <a14:m>
                  <m:oMathPara xmlns:m="http://schemas.openxmlformats.org/officeDocument/2006/math">
                    <m:oMathParaPr>
                      <m:jc m:val="centerGroup"/>
                    </m:oMathParaPr>
                    <m:oMath xmlns:m="http://schemas.openxmlformats.org/officeDocument/2006/math">
                      <m:f>
                        <m:fPr>
                          <m:ctrlPr>
                            <a:rPr lang="en-GB" sz="1600" b="1" i="1" smtClean="0">
                              <a:latin typeface="Cambria Math"/>
                              <a:ea typeface="Cambria Math" pitchFamily="18" charset="0"/>
                            </a:rPr>
                          </m:ctrlPr>
                        </m:fPr>
                        <m:num>
                          <m:r>
                            <m:rPr>
                              <m:nor/>
                            </m:rPr>
                            <a:rPr lang="en-GB" sz="1600" b="1" i="1" spc="300" dirty="0" smtClean="0">
                              <a:latin typeface="Cambria Math" panose="02040503050406030204" pitchFamily="18" charset="0"/>
                              <a:ea typeface="Cambria Math" panose="02040503050406030204" pitchFamily="18" charset="0"/>
                            </a:rPr>
                            <m:t>GENERAL</m:t>
                          </m:r>
                          <m:r>
                            <m:rPr>
                              <m:nor/>
                            </m:rPr>
                            <a:rPr lang="en-GB" sz="1600" b="1" i="1" dirty="0" smtClean="0">
                              <a:latin typeface="Cambria Math" panose="02040503050406030204" pitchFamily="18" charset="0"/>
                              <a:ea typeface="Cambria Math" panose="02040503050406030204" pitchFamily="18" charset="0"/>
                            </a:rPr>
                            <m:t> </m:t>
                          </m:r>
                          <m:r>
                            <m:rPr>
                              <m:nor/>
                            </m:rPr>
                            <a:rPr lang="en-GB" sz="1600" b="1" i="1" spc="300" dirty="0" smtClean="0">
                              <a:latin typeface="Cambria Math" panose="02040503050406030204" pitchFamily="18" charset="0"/>
                              <a:ea typeface="Cambria Math" panose="02040503050406030204" pitchFamily="18" charset="0"/>
                            </a:rPr>
                            <m:t>RESERVES</m:t>
                          </m:r>
                          <m:r>
                            <m:rPr>
                              <m:nor/>
                            </m:rPr>
                            <a:rPr lang="en-GB" sz="1600" b="1" i="1" spc="300" dirty="0" smtClean="0">
                              <a:latin typeface="Cambria Math" panose="02040503050406030204" pitchFamily="18" charset="0"/>
                              <a:ea typeface="Cambria Math" panose="02040503050406030204" pitchFamily="18" charset="0"/>
                            </a:rPr>
                            <m:t> </m:t>
                          </m:r>
                          <m:r>
                            <m:rPr>
                              <m:nor/>
                            </m:rPr>
                            <a:rPr lang="en-GB" sz="1600" b="1" i="1" spc="300" dirty="0" smtClean="0">
                              <a:latin typeface="Cambria Math" panose="02040503050406030204" pitchFamily="18" charset="0"/>
                              <a:ea typeface="Cambria Math" panose="02040503050406030204" pitchFamily="18" charset="0"/>
                            </a:rPr>
                            <m:t>x</m:t>
                          </m:r>
                          <m:r>
                            <m:rPr>
                              <m:nor/>
                            </m:rPr>
                            <a:rPr lang="en-GB" sz="1600" b="1" i="1" spc="300" dirty="0" smtClean="0">
                              <a:latin typeface="Cambria Math" panose="02040503050406030204" pitchFamily="18" charset="0"/>
                              <a:ea typeface="Cambria Math" panose="02040503050406030204" pitchFamily="18" charset="0"/>
                            </a:rPr>
                            <m:t> 365</m:t>
                          </m:r>
                          <m:r>
                            <m:rPr>
                              <m:nor/>
                            </m:rPr>
                            <a:rPr lang="en-GB" sz="1600" b="1" baseline="30000" dirty="0" smtClean="0">
                              <a:latin typeface="Cambria Math" panose="02040503050406030204" pitchFamily="18" charset="0"/>
                              <a:ea typeface="Cambria Math" panose="02040503050406030204" pitchFamily="18" charset="0"/>
                            </a:rPr>
                            <m:t> </m:t>
                          </m:r>
                        </m:num>
                        <m:den>
                          <m:r>
                            <a:rPr lang="en-GB" sz="1600" b="1" i="1" smtClean="0">
                              <a:latin typeface="Cambria Math" pitchFamily="18" charset="0"/>
                              <a:ea typeface="Cambria Math" pitchFamily="18" charset="0"/>
                            </a:rPr>
                            <m:t>𝑻𝑶𝑻𝑨𝑳</m:t>
                          </m:r>
                          <m:r>
                            <a:rPr lang="en-GB" sz="1600" b="1" i="1" smtClean="0">
                              <a:latin typeface="Cambria Math" pitchFamily="18" charset="0"/>
                              <a:ea typeface="Cambria Math" pitchFamily="18" charset="0"/>
                            </a:rPr>
                            <m:t> </m:t>
                          </m:r>
                          <m:r>
                            <a:rPr lang="en-GB" sz="1600" b="1" i="1" smtClean="0">
                              <a:latin typeface="Cambria Math" pitchFamily="18" charset="0"/>
                              <a:ea typeface="Cambria Math" pitchFamily="18" charset="0"/>
                            </a:rPr>
                            <m:t>𝑰𝑵𝑪𝑶𝑴𝑬</m:t>
                          </m:r>
                        </m:den>
                      </m:f>
                    </m:oMath>
                  </m:oMathPara>
                </a14:m>
                <a:endParaRPr lang="en-GB" sz="1600" dirty="0">
                  <a:latin typeface="Calibri" panose="020F0502020204030204" pitchFamily="34" charset="0"/>
                  <a:ea typeface="Cambria Math"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467544" y="2283045"/>
                <a:ext cx="8280920" cy="1176732"/>
              </a:xfrm>
              <a:prstGeom prst="rect">
                <a:avLst/>
              </a:prstGeom>
              <a:blipFill rotWithShape="1">
                <a:blip r:embed="rId3"/>
                <a:stretch>
                  <a:fillRect l="-810" t="-2591"/>
                </a:stretch>
              </a:blipFill>
            </p:spPr>
            <p:txBody>
              <a:bodyPr/>
              <a:lstStyle/>
              <a:p>
                <a:r>
                  <a:rPr lang="en-GB">
                    <a:noFill/>
                  </a:rPr>
                  <a:t> </a:t>
                </a:r>
              </a:p>
            </p:txBody>
          </p:sp>
        </mc:Fallback>
      </mc:AlternateContent>
      <p:sp>
        <p:nvSpPr>
          <p:cNvPr id="7" name="TextBox 6"/>
          <p:cNvSpPr txBox="1"/>
          <p:nvPr/>
        </p:nvSpPr>
        <p:spPr>
          <a:xfrm>
            <a:off x="179512" y="4437112"/>
            <a:ext cx="8712968" cy="707886"/>
          </a:xfrm>
          <a:prstGeom prst="rect">
            <a:avLst/>
          </a:prstGeom>
          <a:noFill/>
        </p:spPr>
        <p:txBody>
          <a:bodyPr wrap="square" rtlCol="0">
            <a:spAutoFit/>
          </a:bodyPr>
          <a:lstStyle/>
          <a:p>
            <a:pPr algn="ctr"/>
            <a:r>
              <a:rPr lang="en-GB" sz="2000" dirty="0" smtClean="0">
                <a:latin typeface="Calibri" panose="020F0502020204030204" pitchFamily="34" charset="0"/>
              </a:rPr>
              <a:t>Ideally, NGOs should aim to have enough reserve to “hold” the organisation for 60-90 days</a:t>
            </a:r>
            <a:endParaRPr lang="en-GB" sz="2000" dirty="0">
              <a:latin typeface="Calibri" panose="020F0502020204030204" pitchFamily="34" charset="0"/>
            </a:endParaRPr>
          </a:p>
        </p:txBody>
      </p:sp>
      <p:sp>
        <p:nvSpPr>
          <p:cNvPr id="6" name="Title 1"/>
          <p:cNvSpPr txBox="1">
            <a:spLocks/>
          </p:cNvSpPr>
          <p:nvPr/>
        </p:nvSpPr>
        <p:spPr>
          <a:xfrm>
            <a:off x="2771800" y="260648"/>
            <a:ext cx="59150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Reserves – What are they?</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3083140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99792" y="274638"/>
            <a:ext cx="5987008"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Setting a Reserves Target</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graphicFrame>
        <p:nvGraphicFramePr>
          <p:cNvPr id="9" name="Table 8"/>
          <p:cNvGraphicFramePr>
            <a:graphicFrameLocks noGrp="1"/>
          </p:cNvGraphicFramePr>
          <p:nvPr>
            <p:extLst>
              <p:ext uri="{D42A27DB-BD31-4B8C-83A1-F6EECF244321}">
                <p14:modId xmlns:p14="http://schemas.microsoft.com/office/powerpoint/2010/main" val="749964856"/>
              </p:ext>
            </p:extLst>
          </p:nvPr>
        </p:nvGraphicFramePr>
        <p:xfrm>
          <a:off x="179512" y="1196752"/>
          <a:ext cx="8640960" cy="4961192"/>
        </p:xfrm>
        <a:graphic>
          <a:graphicData uri="http://schemas.openxmlformats.org/drawingml/2006/table">
            <a:tbl>
              <a:tblPr/>
              <a:tblGrid>
                <a:gridCol w="2376263"/>
                <a:gridCol w="4403461"/>
                <a:gridCol w="922525"/>
                <a:gridCol w="938711"/>
              </a:tblGrid>
              <a:tr h="191369">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GB" sz="1200" b="1" i="0" u="none" strike="noStrike" dirty="0" smtClean="0">
                          <a:solidFill>
                            <a:srgbClr val="000000"/>
                          </a:solidFill>
                          <a:effectLst/>
                          <a:latin typeface="Calibri"/>
                        </a:rPr>
                        <a:t>Contingency </a:t>
                      </a:r>
                      <a:r>
                        <a:rPr lang="en-GB" sz="1200" b="1" i="0" u="none" strike="noStrike" dirty="0">
                          <a:solidFill>
                            <a:srgbClr val="000000"/>
                          </a:solidFill>
                          <a:effectLst/>
                          <a:latin typeface="Calibri"/>
                        </a:rPr>
                        <a:t>for:</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GB" sz="1200" b="1" i="0" u="none" strike="noStrike" dirty="0">
                          <a:solidFill>
                            <a:srgbClr val="000000"/>
                          </a:solidFill>
                          <a:effectLst/>
                          <a:latin typeface="Calibri"/>
                        </a:rPr>
                        <a:t>Calculation notes/Item</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GB" sz="1200" b="1" i="0" u="none" strike="noStrike">
                          <a:solidFill>
                            <a:srgbClr val="000000"/>
                          </a:solidFill>
                          <a:effectLst/>
                          <a:latin typeface="Calibri"/>
                        </a:rPr>
                        <a:t>Priority 1</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GB" sz="1200" b="1" i="0" u="none" strike="noStrike" dirty="0">
                          <a:solidFill>
                            <a:srgbClr val="000000"/>
                          </a:solidFill>
                          <a:effectLst/>
                          <a:latin typeface="Calibri"/>
                        </a:rPr>
                        <a:t>Priority 2</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382737">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smtClean="0">
                          <a:solidFill>
                            <a:srgbClr val="000000"/>
                          </a:solidFill>
                          <a:effectLst/>
                          <a:latin typeface="Calibri"/>
                        </a:rPr>
                        <a:t>  1</a:t>
                      </a:r>
                      <a:r>
                        <a:rPr lang="en-GB" sz="1200" b="0" i="0" u="none" strike="noStrike" dirty="0">
                          <a:solidFill>
                            <a:srgbClr val="000000"/>
                          </a:solidFill>
                          <a:effectLst/>
                          <a:latin typeface="Calibri"/>
                        </a:rPr>
                        <a:t>. Cash for Running costs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Estimate 2 months average running costs in case of delays in donor funding</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dirty="0">
                          <a:solidFill>
                            <a:srgbClr val="000000"/>
                          </a:solidFill>
                          <a:effectLst/>
                          <a:latin typeface="Calibri"/>
                        </a:rPr>
                        <a:t> $      20,000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dirty="0">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382737">
                <a:tc row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smtClean="0">
                          <a:solidFill>
                            <a:srgbClr val="000000"/>
                          </a:solidFill>
                          <a:effectLst/>
                          <a:latin typeface="Calibri"/>
                        </a:rPr>
                        <a:t>  2</a:t>
                      </a:r>
                      <a:r>
                        <a:rPr lang="en-GB" sz="1200" b="0" i="0" u="none" strike="noStrike" dirty="0">
                          <a:solidFill>
                            <a:srgbClr val="000000"/>
                          </a:solidFill>
                          <a:effectLst/>
                          <a:latin typeface="Calibri"/>
                        </a:rPr>
                        <a:t>. Long-term legal obligations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Officer rent - up to 33 months' rent for early break from lease</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1,500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382737">
                <a:tc v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Office dilapidations and repairs contingency</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500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514783">
                <a:tc v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Terminal benefits for staff on permanent contracts. 2 months' salary + </a:t>
                      </a:r>
                      <a:r>
                        <a:rPr lang="en-GB" sz="1200" b="0" i="0" u="none" strike="noStrike" dirty="0" smtClean="0">
                          <a:solidFill>
                            <a:srgbClr val="000000"/>
                          </a:solidFill>
                          <a:effectLst/>
                          <a:latin typeface="Calibri"/>
                        </a:rPr>
                        <a:t>employer </a:t>
                      </a:r>
                      <a:r>
                        <a:rPr lang="en-GB" sz="1200" b="0" i="0" u="none" strike="noStrike" dirty="0">
                          <a:solidFill>
                            <a:srgbClr val="000000"/>
                          </a:solidFill>
                          <a:effectLst/>
                          <a:latin typeface="Calibri"/>
                        </a:rPr>
                        <a:t>costs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10,000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346377">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smtClean="0">
                          <a:solidFill>
                            <a:srgbClr val="000000"/>
                          </a:solidFill>
                          <a:effectLst/>
                          <a:latin typeface="Calibri"/>
                        </a:rPr>
                        <a:t>  3</a:t>
                      </a:r>
                      <a:r>
                        <a:rPr lang="en-GB" sz="1200" b="0" i="0" u="none" strike="noStrike" dirty="0">
                          <a:solidFill>
                            <a:srgbClr val="000000"/>
                          </a:solidFill>
                          <a:effectLst/>
                          <a:latin typeface="Calibri"/>
                        </a:rPr>
                        <a:t>. Long-term moral obligations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Staff welfare fund: 5% salaries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2,500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2737">
                <a:tc row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smtClean="0">
                          <a:solidFill>
                            <a:srgbClr val="000000"/>
                          </a:solidFill>
                          <a:effectLst/>
                          <a:latin typeface="Calibri"/>
                        </a:rPr>
                        <a:t>  4</a:t>
                      </a:r>
                      <a:r>
                        <a:rPr lang="en-GB" sz="1200" b="0" i="0" u="none" strike="noStrike" dirty="0">
                          <a:solidFill>
                            <a:srgbClr val="000000"/>
                          </a:solidFill>
                          <a:effectLst/>
                          <a:latin typeface="Calibri"/>
                        </a:rPr>
                        <a:t>. Replacement and premises fund</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Project </a:t>
                      </a:r>
                      <a:r>
                        <a:rPr lang="en-GB" sz="1200" b="0" i="0" u="none" strike="noStrike" dirty="0" smtClean="0">
                          <a:solidFill>
                            <a:srgbClr val="000000"/>
                          </a:solidFill>
                          <a:effectLst/>
                          <a:latin typeface="Calibri"/>
                        </a:rPr>
                        <a:t>vehicle </a:t>
                      </a:r>
                      <a:r>
                        <a:rPr lang="en-GB" sz="1200" b="0" i="0" u="none" strike="noStrike" dirty="0">
                          <a:solidFill>
                            <a:srgbClr val="000000"/>
                          </a:solidFill>
                          <a:effectLst/>
                          <a:latin typeface="Calibri"/>
                        </a:rPr>
                        <a:t>replacement - estimate replacement cost of new vehicle</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5,000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2737">
                <a:tc vMerge="1">
                  <a:txBody>
                    <a:bodyPr/>
                    <a:lstStyle/>
                    <a:p>
                      <a:endParaRPr lang="en-GB"/>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Contingency for office moving costs, estimate</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1,000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46377">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smtClean="0">
                          <a:solidFill>
                            <a:srgbClr val="000000"/>
                          </a:solidFill>
                          <a:effectLst/>
                          <a:latin typeface="Calibri"/>
                        </a:rPr>
                        <a:t>  5</a:t>
                      </a:r>
                      <a:r>
                        <a:rPr lang="en-GB" sz="1200" b="0" i="0" u="none" strike="noStrike" dirty="0">
                          <a:solidFill>
                            <a:srgbClr val="000000"/>
                          </a:solidFill>
                          <a:effectLst/>
                          <a:latin typeface="Calibri"/>
                        </a:rPr>
                        <a:t>. Development funds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ctr"/>
                      <a:r>
                        <a:rPr lang="en-GB" sz="1200" b="0" i="0" u="none" strike="noStrike" dirty="0">
                          <a:solidFill>
                            <a:srgbClr val="000000"/>
                          </a:solidFill>
                          <a:effectLst/>
                          <a:latin typeface="Calibri"/>
                        </a:rPr>
                        <a:t>5% running costs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1,000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46377">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b"/>
                      <a:r>
                        <a:rPr lang="en-GB" sz="1200" b="0" i="0" u="none" strike="noStrike" dirty="0">
                          <a:solidFill>
                            <a:srgbClr val="000000"/>
                          </a:solidFill>
                          <a:effectLst/>
                          <a:latin typeface="Calibri"/>
                        </a:rPr>
                        <a:t>Sub Totals: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32,000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9,500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382737">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0" algn="l" fontAlgn="ctr"/>
                      <a:r>
                        <a:rPr lang="en-GB" sz="1200" b="0" i="0" u="none" strike="noStrike" dirty="0" smtClean="0">
                          <a:solidFill>
                            <a:srgbClr val="000000"/>
                          </a:solidFill>
                          <a:effectLst/>
                          <a:latin typeface="Calibri"/>
                        </a:rPr>
                        <a:t>  6</a:t>
                      </a:r>
                      <a:r>
                        <a:rPr lang="en-GB" sz="1200" b="0" i="0" u="none" strike="noStrike" dirty="0">
                          <a:solidFill>
                            <a:srgbClr val="000000"/>
                          </a:solidFill>
                          <a:effectLst/>
                          <a:latin typeface="Calibri"/>
                        </a:rPr>
                        <a:t>. Environmental risk contingency</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b"/>
                      <a:r>
                        <a:rPr lang="en-GB" sz="1200" b="0" i="0" u="none" strike="noStrike" dirty="0">
                          <a:solidFill>
                            <a:srgbClr val="000000"/>
                          </a:solidFill>
                          <a:effectLst/>
                          <a:latin typeface="Calibri"/>
                        </a:rPr>
                        <a:t>Some risk of currency exchange losses - 5% of Sub Total figures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1,600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475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46377">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200" b="0" i="0" u="none" strike="noStrike" dirty="0">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lvl="1" algn="l" fontAlgn="b"/>
                      <a:r>
                        <a:rPr lang="en-GB" sz="1200" b="0" i="0" u="none" strike="noStrike" dirty="0">
                          <a:solidFill>
                            <a:srgbClr val="000000"/>
                          </a:solidFill>
                          <a:effectLst/>
                          <a:latin typeface="Calibri"/>
                        </a:rPr>
                        <a:t>TOTALS</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33,600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         9,975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293522">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200" b="0" i="0" u="none" strike="noStrike" dirty="0" smtClean="0">
                          <a:solidFill>
                            <a:srgbClr val="000000"/>
                          </a:solidFill>
                          <a:effectLst/>
                          <a:latin typeface="Calibri"/>
                        </a:rPr>
                        <a:t>  Minimum </a:t>
                      </a:r>
                      <a:r>
                        <a:rPr lang="en-GB" sz="1200" b="0" i="0" u="none" strike="noStrike" dirty="0">
                          <a:solidFill>
                            <a:srgbClr val="000000"/>
                          </a:solidFill>
                          <a:effectLst/>
                          <a:latin typeface="Calibri"/>
                        </a:rPr>
                        <a:t>recommended reserves (priority 1</a:t>
                      </a:r>
                      <a:r>
                        <a:rPr lang="en-GB" sz="1200" b="0" i="0" u="none" strike="noStrike" dirty="0" smtClean="0">
                          <a:solidFill>
                            <a:srgbClr val="000000"/>
                          </a:solidFill>
                          <a:effectLst/>
                          <a:latin typeface="Calibri"/>
                        </a:rPr>
                        <a:t>)</a:t>
                      </a:r>
                      <a:endParaRPr lang="en-GB" sz="1200" b="0" i="0" u="none" strike="noStrike" dirty="0">
                        <a:solidFill>
                          <a:srgbClr val="000000"/>
                        </a:solidFill>
                        <a:effectLst/>
                        <a:latin typeface="Calibri"/>
                      </a:endParaRP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hMerge="1">
                  <a:txBody>
                    <a:bodyPr/>
                    <a:lstStyle/>
                    <a:p>
                      <a:pPr algn="l" fontAlgn="b"/>
                      <a:endParaRPr lang="en-GB" sz="900" b="0" i="0" u="none" strike="noStrike" dirty="0">
                        <a:solidFill>
                          <a:srgbClr val="000000"/>
                        </a:solidFill>
                        <a:effectLst/>
                        <a:latin typeface="Calibri"/>
                      </a:endParaRPr>
                    </a:p>
                  </a:txBody>
                  <a:tcPr marL="8214" marR="8214" marT="82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1" i="0" u="none" strike="noStrike">
                          <a:solidFill>
                            <a:srgbClr val="000000"/>
                          </a:solidFill>
                          <a:effectLst/>
                          <a:latin typeface="Calibri"/>
                        </a:rPr>
                        <a:t> $      33,600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r>
              <a:tr h="279588">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ctr"/>
                      <a:r>
                        <a:rPr lang="en-GB" sz="1200" b="0" i="0" u="none" strike="noStrike" dirty="0" smtClean="0">
                          <a:solidFill>
                            <a:srgbClr val="000000"/>
                          </a:solidFill>
                          <a:effectLst/>
                          <a:latin typeface="Calibri"/>
                        </a:rPr>
                        <a:t>  Maximum </a:t>
                      </a:r>
                      <a:r>
                        <a:rPr lang="en-GB" sz="1200" b="0" i="0" u="none" strike="noStrike" dirty="0">
                          <a:solidFill>
                            <a:srgbClr val="000000"/>
                          </a:solidFill>
                          <a:effectLst/>
                          <a:latin typeface="Calibri"/>
                        </a:rPr>
                        <a:t>recommended reserves (Priority 1 + Priority 2</a:t>
                      </a:r>
                      <a:r>
                        <a:rPr lang="en-GB" sz="1200" b="0" i="0" u="none" strike="noStrike" dirty="0" smtClean="0">
                          <a:solidFill>
                            <a:srgbClr val="000000"/>
                          </a:solidFill>
                          <a:effectLst/>
                          <a:latin typeface="Calibri"/>
                        </a:rPr>
                        <a:t>)</a:t>
                      </a:r>
                      <a:endParaRPr lang="en-GB" sz="1200" b="0" i="0" u="none" strike="noStrike" dirty="0">
                        <a:solidFill>
                          <a:srgbClr val="000000"/>
                        </a:solidFill>
                        <a:effectLst/>
                        <a:latin typeface="Calibri"/>
                      </a:endParaRPr>
                    </a:p>
                  </a:txBody>
                  <a:tcPr marL="8214" marR="8214" marT="8214"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hMerge="1">
                  <a:txBody>
                    <a:bodyPr/>
                    <a:lstStyle/>
                    <a:p>
                      <a:pPr algn="l" fontAlgn="b"/>
                      <a:endParaRPr lang="en-GB" sz="900" b="0" i="0" u="none" strike="noStrike" dirty="0">
                        <a:solidFill>
                          <a:srgbClr val="000000"/>
                        </a:solidFill>
                        <a:effectLst/>
                        <a:latin typeface="Calibri"/>
                      </a:endParaRPr>
                    </a:p>
                  </a:txBody>
                  <a:tcPr marL="8214" marR="8214" marT="821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0" i="0" u="none" strike="noStrike">
                          <a:solidFill>
                            <a:srgbClr val="000000"/>
                          </a:solidFill>
                          <a:effectLst/>
                          <a:latin typeface="Calibri"/>
                        </a:rPr>
                        <a:t> </a:t>
                      </a:r>
                    </a:p>
                  </a:txBody>
                  <a:tcPr marL="8214" marR="8214" marT="82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r>
                        <a:rPr lang="en-GB" sz="1200" b="1" i="0" u="none" strike="noStrike" dirty="0">
                          <a:solidFill>
                            <a:srgbClr val="000000"/>
                          </a:solidFill>
                          <a:effectLst/>
                          <a:latin typeface="Calibri"/>
                        </a:rPr>
                        <a:t> $      43,575 </a:t>
                      </a:r>
                    </a:p>
                  </a:txBody>
                  <a:tcPr marL="8214" marR="8214" marT="82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bl>
          </a:graphicData>
        </a:graphic>
      </p:graphicFrame>
    </p:spTree>
    <p:extLst>
      <p:ext uri="{BB962C8B-B14F-4D97-AF65-F5344CB8AC3E}">
        <p14:creationId xmlns:p14="http://schemas.microsoft.com/office/powerpoint/2010/main" val="2943870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59832" y="260648"/>
            <a:ext cx="5626968"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Reserves – How to have them</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
        <p:nvSpPr>
          <p:cNvPr id="7" name="Content Placeholder 2"/>
          <p:cNvSpPr txBox="1">
            <a:spLocks/>
          </p:cNvSpPr>
          <p:nvPr/>
        </p:nvSpPr>
        <p:spPr>
          <a:xfrm>
            <a:off x="457200" y="1196752"/>
            <a:ext cx="8229600" cy="5112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1800" b="1" i="0" u="none" strike="noStrike" kern="1200" cap="none" spc="0" normalizeH="0" baseline="0" noProof="0" dirty="0" smtClean="0">
              <a:ln>
                <a:noFill/>
              </a:ln>
              <a:solidFill>
                <a:sysClr val="windowText" lastClr="000000"/>
              </a:solidFill>
              <a:effectLst/>
              <a:uLnTx/>
              <a:uFillTx/>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ysClr val="windowText" lastClr="000000"/>
                </a:solidFill>
                <a:effectLst/>
                <a:uLnTx/>
                <a:uFillTx/>
                <a:latin typeface="Calibri"/>
              </a:rPr>
              <a:t>Maximise unrestricted income</a:t>
            </a:r>
            <a:r>
              <a:rPr kumimoji="0" lang="en-GB" sz="2000" b="0" i="0" u="none" strike="noStrike" kern="1200" cap="none" spc="0" normalizeH="0" baseline="0" noProof="0" dirty="0" smtClean="0">
                <a:ln>
                  <a:noFill/>
                </a:ln>
                <a:solidFill>
                  <a:sysClr val="windowText" lastClr="000000"/>
                </a:solidFill>
                <a:effectLst/>
                <a:uLnTx/>
                <a:uFillTx/>
                <a:latin typeface="Calibri"/>
              </a:rPr>
              <a:t>, such as</a:t>
            </a:r>
            <a:r>
              <a:rPr kumimoji="0" lang="en-GB" sz="2000" b="1" i="0" u="none" strike="noStrike" kern="1200" cap="none" spc="0" normalizeH="0" baseline="0" noProof="0" dirty="0" smtClean="0">
                <a:ln>
                  <a:noFill/>
                </a:ln>
                <a:solidFill>
                  <a:sysClr val="windowText" lastClr="000000"/>
                </a:solidFill>
                <a:effectLst/>
                <a:uLnTx/>
                <a:uFillTx/>
                <a:latin typeface="Calibri"/>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1800" b="1"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Explore cost recovery options, e.g. charging fees for services.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Set aside bank interest and public donations for reserves.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Fundraise for general, organisation objectives rather than specific activities.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Organise a special appeal or approach current donors to set up an endowment fund.</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1800" b="0" i="0" u="none" strike="noStrike" kern="1200" cap="none" spc="0" normalizeH="0" baseline="0" noProof="0" dirty="0" smtClean="0">
              <a:ln>
                <a:noFill/>
              </a:ln>
              <a:solidFill>
                <a:sysClr val="windowText" lastClr="000000"/>
              </a:solidFill>
              <a:effectLst/>
              <a:uLnTx/>
              <a:uFillTx/>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ysClr val="windowText" lastClr="000000"/>
                </a:solidFill>
                <a:effectLst/>
                <a:uLnTx/>
                <a:uFillTx/>
                <a:latin typeface="Calibri"/>
              </a:rPr>
              <a:t>Maximise the potential of restricted funds</a:t>
            </a:r>
            <a:r>
              <a:rPr kumimoji="0" lang="en-GB" sz="2000" b="0" i="0" u="none" strike="noStrike" kern="1200" cap="none" spc="0" normalizeH="0" baseline="0" noProof="0" dirty="0" smtClean="0">
                <a:ln>
                  <a:noFill/>
                </a:ln>
                <a:solidFill>
                  <a:sysClr val="windowText" lastClr="000000"/>
                </a:solidFill>
                <a:effectLst/>
                <a:uLnTx/>
                <a:uFillTx/>
                <a:latin typeface="Calibri"/>
              </a:rPr>
              <a:t>, to free up unrestricted funds</a:t>
            </a:r>
            <a:r>
              <a:rPr kumimoji="0" lang="en-GB" sz="2000" b="1" i="0" u="none" strike="noStrike" kern="1200" cap="none" spc="0" normalizeH="0" baseline="0" noProof="0" dirty="0" smtClean="0">
                <a:ln>
                  <a:noFill/>
                </a:ln>
                <a:solidFill>
                  <a:sysClr val="windowText" lastClr="000000"/>
                </a:solidFill>
                <a:effectLst/>
                <a:uLnTx/>
                <a:uFillTx/>
                <a:latin typeface="Calibri"/>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1800" b="1"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Apply restricted funds first to cover ‘difficult-to-fund’ budget items.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rPr>
              <a:t>Check donor grant conditions regarding retention of unspent amounts  - sometimes 5% or 10% can be legitimately retained.</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503295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188640"/>
            <a:ext cx="5698976" cy="1143000"/>
          </a:xfrm>
        </p:spPr>
        <p:txBody>
          <a:bodyPr>
            <a:normAutofit fontScale="90000"/>
          </a:bodyPr>
          <a:lstStyle/>
          <a:p>
            <a:r>
              <a:rPr lang="en-GB" sz="3600" dirty="0">
                <a:latin typeface="Calibri" panose="020F0502020204030204" pitchFamily="34" charset="0"/>
              </a:rPr>
              <a:t>Indicators of Financial </a:t>
            </a:r>
            <a:r>
              <a:rPr lang="en-GB" sz="3600" dirty="0" smtClean="0">
                <a:latin typeface="Calibri" panose="020F0502020204030204" pitchFamily="34" charset="0"/>
              </a:rPr>
              <a:t>Sustainability</a:t>
            </a:r>
            <a:endParaRPr lang="en-GB" sz="3600" dirty="0">
              <a:latin typeface="Calibri" panose="020F0502020204030204" pitchFamily="34" charset="0"/>
            </a:endParaRPr>
          </a:p>
        </p:txBody>
      </p:sp>
      <p:sp>
        <p:nvSpPr>
          <p:cNvPr id="4" name="Content Placeholder 3"/>
          <p:cNvSpPr>
            <a:spLocks noGrp="1"/>
          </p:cNvSpPr>
          <p:nvPr>
            <p:ph idx="1"/>
          </p:nvPr>
        </p:nvSpPr>
        <p:spPr>
          <a:xfrm>
            <a:off x="611560" y="1772816"/>
            <a:ext cx="7920880" cy="3954929"/>
          </a:xfrm>
          <a:prstGeom prst="rect">
            <a:avLst/>
          </a:prstGeom>
        </p:spPr>
        <p:txBody>
          <a:bodyPr wrap="square">
            <a:spAutoFit/>
          </a:bodyPr>
          <a:lstStyle/>
          <a:p>
            <a:endParaRPr lang="en-GB" sz="1000" dirty="0" smtClean="0">
              <a:latin typeface="Calibri" panose="020F0502020204030204" pitchFamily="34" charset="0"/>
            </a:endParaRPr>
          </a:p>
          <a:p>
            <a:pPr marL="0" indent="0">
              <a:buNone/>
            </a:pPr>
            <a:r>
              <a:rPr lang="en-GB" sz="2000" dirty="0" smtClean="0">
                <a:latin typeface="Calibri" panose="020F0502020204030204" pitchFamily="34" charset="0"/>
              </a:rPr>
              <a:t>Paths to </a:t>
            </a:r>
            <a:r>
              <a:rPr lang="en-GB" sz="2000" dirty="0">
                <a:latin typeface="Calibri" panose="020F0502020204030204" pitchFamily="34" charset="0"/>
              </a:rPr>
              <a:t>success include</a:t>
            </a:r>
            <a:r>
              <a:rPr lang="en-GB" sz="2000" dirty="0" smtClean="0">
                <a:latin typeface="Calibri" panose="020F0502020204030204" pitchFamily="34" charset="0"/>
              </a:rPr>
              <a:t>:</a:t>
            </a:r>
          </a:p>
          <a:p>
            <a:endParaRPr lang="en-GB" sz="1400" dirty="0">
              <a:latin typeface="Calibri" panose="020F0502020204030204" pitchFamily="34" charset="0"/>
            </a:endParaRPr>
          </a:p>
          <a:p>
            <a:pPr marL="285750" indent="-285750">
              <a:buFont typeface="Arial" pitchFamily="34" charset="0"/>
              <a:buChar char="•"/>
            </a:pPr>
            <a:r>
              <a:rPr lang="en-GB" sz="1900" dirty="0">
                <a:latin typeface="Calibri" panose="020F0502020204030204" pitchFamily="34" charset="0"/>
              </a:rPr>
              <a:t>Developing and maintaining </a:t>
            </a:r>
            <a:r>
              <a:rPr lang="en-GB" sz="1900" b="1" dirty="0">
                <a:latin typeface="Calibri" panose="020F0502020204030204" pitchFamily="34" charset="0"/>
              </a:rPr>
              <a:t>strong stakeholder </a:t>
            </a:r>
            <a:r>
              <a:rPr lang="en-GB" sz="1900" b="1" dirty="0" smtClean="0">
                <a:latin typeface="Calibri" panose="020F0502020204030204" pitchFamily="34" charset="0"/>
              </a:rPr>
              <a:t>relationships</a:t>
            </a:r>
            <a:r>
              <a:rPr lang="en-GB" sz="1900" dirty="0" smtClean="0">
                <a:latin typeface="Calibri" panose="020F0502020204030204" pitchFamily="34" charset="0"/>
              </a:rPr>
              <a:t>, including beneficiaries, </a:t>
            </a:r>
            <a:r>
              <a:rPr lang="en-GB" sz="1900" dirty="0">
                <a:latin typeface="Calibri" panose="020F0502020204030204" pitchFamily="34" charset="0"/>
              </a:rPr>
              <a:t>staff and </a:t>
            </a:r>
            <a:r>
              <a:rPr lang="en-GB" sz="1900" dirty="0" smtClean="0">
                <a:latin typeface="Calibri" panose="020F0502020204030204" pitchFamily="34" charset="0"/>
              </a:rPr>
              <a:t>donors</a:t>
            </a:r>
          </a:p>
          <a:p>
            <a:pPr marL="0" indent="0">
              <a:buNone/>
            </a:pPr>
            <a:endParaRPr lang="en-GB" sz="1400" dirty="0">
              <a:latin typeface="Calibri" panose="020F0502020204030204" pitchFamily="34" charset="0"/>
            </a:endParaRPr>
          </a:p>
          <a:p>
            <a:pPr marL="285750" indent="-285750">
              <a:buFont typeface="Arial" pitchFamily="34" charset="0"/>
              <a:buChar char="•"/>
            </a:pPr>
            <a:r>
              <a:rPr lang="en-GB" sz="1900" dirty="0">
                <a:latin typeface="Calibri" panose="020F0502020204030204" pitchFamily="34" charset="0"/>
              </a:rPr>
              <a:t>Obtaining a </a:t>
            </a:r>
            <a:r>
              <a:rPr lang="en-GB" sz="1900" b="1" dirty="0">
                <a:latin typeface="Calibri" panose="020F0502020204030204" pitchFamily="34" charset="0"/>
              </a:rPr>
              <a:t>range </a:t>
            </a:r>
            <a:r>
              <a:rPr lang="en-GB" sz="1900" b="1" dirty="0" smtClean="0">
                <a:latin typeface="Calibri" panose="020F0502020204030204" pitchFamily="34" charset="0"/>
              </a:rPr>
              <a:t>of types of funding</a:t>
            </a:r>
            <a:r>
              <a:rPr lang="en-GB" sz="1900" dirty="0" smtClean="0">
                <a:latin typeface="Calibri" panose="020F0502020204030204" pitchFamily="34" charset="0"/>
              </a:rPr>
              <a:t>, </a:t>
            </a:r>
            <a:r>
              <a:rPr lang="en-GB" sz="1900" dirty="0">
                <a:latin typeface="Calibri" panose="020F0502020204030204" pitchFamily="34" charset="0"/>
              </a:rPr>
              <a:t>including unrestricted funds</a:t>
            </a:r>
          </a:p>
          <a:p>
            <a:pPr marL="285750" indent="-285750">
              <a:buFont typeface="Arial" pitchFamily="34" charset="0"/>
              <a:buChar char="•"/>
            </a:pPr>
            <a:endParaRPr lang="en-GB" sz="1400" dirty="0" smtClean="0">
              <a:latin typeface="Calibri" panose="020F0502020204030204" pitchFamily="34" charset="0"/>
            </a:endParaRPr>
          </a:p>
          <a:p>
            <a:pPr marL="285750" indent="-285750">
              <a:buFont typeface="Arial" pitchFamily="34" charset="0"/>
              <a:buChar char="•"/>
            </a:pPr>
            <a:r>
              <a:rPr lang="en-GB" sz="1900" dirty="0" smtClean="0">
                <a:latin typeface="Calibri" panose="020F0502020204030204" pitchFamily="34" charset="0"/>
              </a:rPr>
              <a:t>Building </a:t>
            </a:r>
            <a:r>
              <a:rPr lang="en-GB" sz="1900" dirty="0">
                <a:latin typeface="Calibri" panose="020F0502020204030204" pitchFamily="34" charset="0"/>
              </a:rPr>
              <a:t>financial </a:t>
            </a:r>
            <a:r>
              <a:rPr lang="en-GB" sz="1900" b="1" dirty="0" smtClean="0">
                <a:latin typeface="Calibri" panose="020F0502020204030204" pitchFamily="34" charset="0"/>
              </a:rPr>
              <a:t>reserves</a:t>
            </a:r>
          </a:p>
          <a:p>
            <a:pPr marL="285750" indent="-285750">
              <a:buFont typeface="Arial" pitchFamily="34" charset="0"/>
              <a:buChar char="•"/>
            </a:pPr>
            <a:endParaRPr lang="en-GB" sz="1400" b="1" dirty="0">
              <a:latin typeface="Calibri" panose="020F0502020204030204" pitchFamily="34" charset="0"/>
            </a:endParaRPr>
          </a:p>
          <a:p>
            <a:pPr marL="285750" indent="-285750">
              <a:buFont typeface="Arial" pitchFamily="34" charset="0"/>
              <a:buChar char="•"/>
            </a:pPr>
            <a:r>
              <a:rPr lang="en-GB" sz="1900" dirty="0" smtClean="0">
                <a:latin typeface="Calibri" panose="020F0502020204030204" pitchFamily="34" charset="0"/>
              </a:rPr>
              <a:t>Assessing </a:t>
            </a:r>
            <a:r>
              <a:rPr lang="en-GB" sz="1900" dirty="0">
                <a:latin typeface="Calibri" panose="020F0502020204030204" pitchFamily="34" charset="0"/>
              </a:rPr>
              <a:t>and managing</a:t>
            </a:r>
            <a:r>
              <a:rPr lang="en-GB" sz="1900" b="1" dirty="0">
                <a:latin typeface="Calibri" panose="020F0502020204030204" pitchFamily="34" charset="0"/>
              </a:rPr>
              <a:t> </a:t>
            </a:r>
            <a:r>
              <a:rPr lang="en-GB" sz="1900" b="1" dirty="0" smtClean="0">
                <a:latin typeface="Calibri" panose="020F0502020204030204" pitchFamily="34" charset="0"/>
              </a:rPr>
              <a:t>risks</a:t>
            </a:r>
            <a:endParaRPr lang="en-GB" sz="1900" b="1" dirty="0">
              <a:latin typeface="Calibri" panose="020F0502020204030204" pitchFamily="34" charset="0"/>
            </a:endParaRPr>
          </a:p>
          <a:p>
            <a:pPr marL="285750" indent="-285750">
              <a:buFont typeface="Arial" pitchFamily="34" charset="0"/>
              <a:buChar char="•"/>
            </a:pPr>
            <a:endParaRPr lang="en-GB" sz="1400" dirty="0" smtClean="0">
              <a:latin typeface="Calibri" panose="020F0502020204030204" pitchFamily="34" charset="0"/>
            </a:endParaRPr>
          </a:p>
          <a:p>
            <a:pPr marL="285750" indent="-285750">
              <a:buFont typeface="Arial" pitchFamily="34" charset="0"/>
              <a:buChar char="•"/>
            </a:pPr>
            <a:r>
              <a:rPr lang="en-GB" sz="1900" dirty="0" smtClean="0">
                <a:latin typeface="Calibri" panose="020F0502020204030204" pitchFamily="34" charset="0"/>
              </a:rPr>
              <a:t>Strategically </a:t>
            </a:r>
            <a:r>
              <a:rPr lang="en-GB" sz="1900" dirty="0">
                <a:latin typeface="Calibri" panose="020F0502020204030204" pitchFamily="34" charset="0"/>
              </a:rPr>
              <a:t>managing and financing </a:t>
            </a:r>
            <a:r>
              <a:rPr lang="en-GB" sz="1900" b="1" dirty="0" smtClean="0">
                <a:latin typeface="Calibri" panose="020F0502020204030204" pitchFamily="34" charset="0"/>
              </a:rPr>
              <a:t>overhead costs</a:t>
            </a:r>
            <a:endParaRPr lang="en-GB" sz="1900" b="1" dirty="0">
              <a:latin typeface="Calibri" panose="020F0502020204030204" pitchFamily="34" charset="0"/>
            </a:endParaRPr>
          </a:p>
        </p:txBody>
      </p:sp>
    </p:spTree>
    <p:extLst>
      <p:ext uri="{BB962C8B-B14F-4D97-AF65-F5344CB8AC3E}">
        <p14:creationId xmlns:p14="http://schemas.microsoft.com/office/powerpoint/2010/main" val="20129735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59832" y="260648"/>
            <a:ext cx="5626968"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Reserves – How to have them</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
        <p:nvSpPr>
          <p:cNvPr id="8" name="Rectangle 7"/>
          <p:cNvSpPr/>
          <p:nvPr/>
        </p:nvSpPr>
        <p:spPr>
          <a:xfrm>
            <a:off x="457200" y="1556792"/>
            <a:ext cx="8229600" cy="4308872"/>
          </a:xfrm>
          <a:prstGeom prst="rect">
            <a:avLst/>
          </a:prstGeom>
        </p:spPr>
        <p:txBody>
          <a:bodyPr wrap="square">
            <a:spAutoFit/>
          </a:bodyPr>
          <a:lstStyle/>
          <a:p>
            <a:r>
              <a:rPr lang="en-GB" sz="2000" b="1" dirty="0">
                <a:solidFill>
                  <a:prstClr val="black"/>
                </a:solidFill>
                <a:latin typeface="Calibri"/>
              </a:rPr>
              <a:t>Maximise project income, </a:t>
            </a:r>
            <a:r>
              <a:rPr lang="en-GB" sz="2000" dirty="0">
                <a:solidFill>
                  <a:prstClr val="black"/>
                </a:solidFill>
                <a:latin typeface="Calibri"/>
              </a:rPr>
              <a:t>so that projects require little or no internal subsidy</a:t>
            </a:r>
            <a:r>
              <a:rPr lang="en-GB" sz="2000" b="1" dirty="0">
                <a:solidFill>
                  <a:prstClr val="black"/>
                </a:solidFill>
                <a:latin typeface="Calibri"/>
              </a:rPr>
              <a:t>:</a:t>
            </a:r>
          </a:p>
          <a:p>
            <a:endParaRPr lang="en-GB" b="1" dirty="0">
              <a:solidFill>
                <a:prstClr val="black"/>
              </a:solidFill>
              <a:latin typeface="Calibri"/>
            </a:endParaRPr>
          </a:p>
          <a:p>
            <a:pPr marL="285750" indent="-285750">
              <a:buFont typeface="Arial" pitchFamily="34" charset="0"/>
              <a:buChar char="•"/>
            </a:pPr>
            <a:r>
              <a:rPr lang="en-GB" dirty="0">
                <a:solidFill>
                  <a:prstClr val="black"/>
                </a:solidFill>
                <a:latin typeface="Calibri"/>
              </a:rPr>
              <a:t>Make sure projects are fully </a:t>
            </a:r>
            <a:r>
              <a:rPr lang="en-GB" dirty="0" err="1">
                <a:solidFill>
                  <a:prstClr val="black"/>
                </a:solidFill>
                <a:latin typeface="Calibri"/>
              </a:rPr>
              <a:t>costed</a:t>
            </a:r>
            <a:r>
              <a:rPr lang="en-GB" dirty="0">
                <a:solidFill>
                  <a:prstClr val="black"/>
                </a:solidFill>
                <a:latin typeface="Calibri"/>
              </a:rPr>
              <a:t>, including a contribution to indirect costs, such as office overheads.</a:t>
            </a:r>
          </a:p>
          <a:p>
            <a:pPr marL="285750" indent="-285750">
              <a:buFont typeface="Arial" pitchFamily="34" charset="0"/>
              <a:buChar char="•"/>
            </a:pPr>
            <a:r>
              <a:rPr lang="en-GB" dirty="0">
                <a:solidFill>
                  <a:prstClr val="black"/>
                </a:solidFill>
                <a:latin typeface="Calibri"/>
              </a:rPr>
              <a:t>Include equipment hire, contingencies and inflation in budgets.</a:t>
            </a:r>
          </a:p>
          <a:p>
            <a:endParaRPr lang="en-GB" dirty="0" smtClean="0">
              <a:solidFill>
                <a:prstClr val="black"/>
              </a:solidFill>
              <a:latin typeface="Calibri"/>
            </a:endParaRPr>
          </a:p>
          <a:p>
            <a:endParaRPr lang="en-GB" dirty="0">
              <a:solidFill>
                <a:prstClr val="black"/>
              </a:solidFill>
              <a:latin typeface="Calibri"/>
            </a:endParaRPr>
          </a:p>
          <a:p>
            <a:endParaRPr lang="en-GB" dirty="0">
              <a:solidFill>
                <a:prstClr val="black"/>
              </a:solidFill>
              <a:latin typeface="Calibri"/>
            </a:endParaRPr>
          </a:p>
          <a:p>
            <a:r>
              <a:rPr lang="en-GB" sz="2000" b="1" dirty="0">
                <a:solidFill>
                  <a:prstClr val="black"/>
                </a:solidFill>
                <a:latin typeface="Calibri"/>
              </a:rPr>
              <a:t>Minimise controllable expenditure, </a:t>
            </a:r>
            <a:r>
              <a:rPr lang="en-GB" sz="2000" dirty="0">
                <a:solidFill>
                  <a:prstClr val="black"/>
                </a:solidFill>
                <a:latin typeface="Calibri"/>
              </a:rPr>
              <a:t>so that expenditure is reduced</a:t>
            </a:r>
            <a:r>
              <a:rPr lang="en-GB" sz="2000" b="1" dirty="0">
                <a:solidFill>
                  <a:prstClr val="black"/>
                </a:solidFill>
                <a:latin typeface="Calibri"/>
              </a:rPr>
              <a:t>:</a:t>
            </a:r>
          </a:p>
          <a:p>
            <a:endParaRPr lang="en-GB" b="1" dirty="0">
              <a:solidFill>
                <a:prstClr val="black"/>
              </a:solidFill>
              <a:latin typeface="Calibri"/>
            </a:endParaRPr>
          </a:p>
          <a:p>
            <a:pPr marL="285750" indent="-285750">
              <a:buFont typeface="Arial" pitchFamily="34" charset="0"/>
              <a:buChar char="•"/>
            </a:pPr>
            <a:r>
              <a:rPr lang="en-GB" dirty="0">
                <a:solidFill>
                  <a:prstClr val="black"/>
                </a:solidFill>
                <a:latin typeface="Calibri"/>
              </a:rPr>
              <a:t>Promote a culture of good housekeeping to minimise waste and inappropriate expenditure.</a:t>
            </a:r>
          </a:p>
          <a:p>
            <a:pPr marL="285750" indent="-285750">
              <a:buFont typeface="Arial" pitchFamily="34" charset="0"/>
              <a:buChar char="•"/>
            </a:pPr>
            <a:r>
              <a:rPr lang="en-GB" dirty="0">
                <a:solidFill>
                  <a:prstClr val="black"/>
                </a:solidFill>
                <a:latin typeface="Calibri"/>
              </a:rPr>
              <a:t>Seek out donations in kind.</a:t>
            </a:r>
          </a:p>
          <a:p>
            <a:pPr marL="285750" indent="-285750">
              <a:buFont typeface="Arial" pitchFamily="34" charset="0"/>
              <a:buChar char="•"/>
            </a:pPr>
            <a:r>
              <a:rPr lang="en-GB" dirty="0">
                <a:solidFill>
                  <a:prstClr val="black"/>
                </a:solidFill>
                <a:latin typeface="Calibri"/>
              </a:rPr>
              <a:t>Negotiate discounts from suppliers for bulk purchase and prompt payment</a:t>
            </a:r>
          </a:p>
        </p:txBody>
      </p:sp>
    </p:spTree>
    <p:extLst>
      <p:ext uri="{BB962C8B-B14F-4D97-AF65-F5344CB8AC3E}">
        <p14:creationId xmlns:p14="http://schemas.microsoft.com/office/powerpoint/2010/main" val="24093552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627784" y="274638"/>
            <a:ext cx="605901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Financing Core Costs - Difficulties</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
        <p:nvSpPr>
          <p:cNvPr id="7"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0" i="0" u="none" strike="noStrike" kern="1200" cap="none" spc="0" normalizeH="0" baseline="0" noProof="0" dirty="0" smtClean="0">
                <a:ln>
                  <a:noFill/>
                </a:ln>
                <a:solidFill>
                  <a:sysClr val="windowText" lastClr="000000"/>
                </a:solidFill>
                <a:effectLst/>
                <a:uLnTx/>
                <a:uFillTx/>
                <a:latin typeface="Calibri"/>
              </a:rPr>
              <a:t>Central administration costs and overheads (sometimes known as core costs) are essential for successful programme management. But it can be hard to cover these costs from grants.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900" b="0"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900" b="0"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rPr>
              <a:t>Under-funding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000" b="0"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rPr>
              <a:t>Under-budgeting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000" b="0"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rPr>
              <a:t>Over-budgeting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000" b="0"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rPr>
              <a:t>Overheads budget not always produced</a:t>
            </a:r>
            <a:endParaRPr kumimoji="0" lang="en-GB" sz="20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968569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000" b="1" dirty="0">
                <a:latin typeface="Calibri" panose="020F0502020204030204" pitchFamily="34" charset="0"/>
              </a:rPr>
              <a:t>There are a number of ways of approaching this crucial issue</a:t>
            </a:r>
            <a:r>
              <a:rPr lang="en-GB" sz="2000" b="1" dirty="0" smtClean="0">
                <a:latin typeface="Calibri" panose="020F0502020204030204" pitchFamily="34" charset="0"/>
              </a:rPr>
              <a:t>:</a:t>
            </a:r>
          </a:p>
          <a:p>
            <a:pPr marL="0" indent="0">
              <a:buNone/>
            </a:pPr>
            <a:endParaRPr lang="en-GB" sz="1400" dirty="0">
              <a:latin typeface="Calibri" panose="020F0502020204030204" pitchFamily="34" charset="0"/>
            </a:endParaRPr>
          </a:p>
          <a:p>
            <a:r>
              <a:rPr lang="en-GB" sz="2000" dirty="0" smtClean="0">
                <a:latin typeface="Calibri" panose="020F0502020204030204" pitchFamily="34" charset="0"/>
              </a:rPr>
              <a:t>Apportion </a:t>
            </a:r>
            <a:r>
              <a:rPr lang="en-GB" sz="2000" dirty="0">
                <a:latin typeface="Calibri" panose="020F0502020204030204" pitchFamily="34" charset="0"/>
              </a:rPr>
              <a:t>core costs to specific projects</a:t>
            </a:r>
          </a:p>
          <a:p>
            <a:endParaRPr lang="en-GB" sz="2000" dirty="0" smtClean="0">
              <a:latin typeface="Calibri" panose="020F0502020204030204" pitchFamily="34" charset="0"/>
            </a:endParaRPr>
          </a:p>
          <a:p>
            <a:r>
              <a:rPr lang="en-GB" sz="2000" dirty="0" smtClean="0">
                <a:latin typeface="Calibri" panose="020F0502020204030204" pitchFamily="34" charset="0"/>
              </a:rPr>
              <a:t>Claim </a:t>
            </a:r>
            <a:r>
              <a:rPr lang="en-GB" sz="2000" dirty="0">
                <a:latin typeface="Calibri" panose="020F0502020204030204" pitchFamily="34" charset="0"/>
              </a:rPr>
              <a:t>any money that donors may provide for core costs</a:t>
            </a:r>
          </a:p>
          <a:p>
            <a:endParaRPr lang="en-GB" sz="2000" dirty="0" smtClean="0">
              <a:latin typeface="Calibri" panose="020F0502020204030204" pitchFamily="34" charset="0"/>
            </a:endParaRPr>
          </a:p>
          <a:p>
            <a:r>
              <a:rPr lang="en-GB" sz="2000" dirty="0" smtClean="0">
                <a:latin typeface="Calibri" panose="020F0502020204030204" pitchFamily="34" charset="0"/>
              </a:rPr>
              <a:t>Identify </a:t>
            </a:r>
            <a:r>
              <a:rPr lang="en-GB" sz="2000" dirty="0">
                <a:latin typeface="Calibri" panose="020F0502020204030204" pitchFamily="34" charset="0"/>
              </a:rPr>
              <a:t>sources of funding to cover core costs</a:t>
            </a:r>
          </a:p>
          <a:p>
            <a:endParaRPr lang="en-GB" sz="2000" dirty="0" smtClean="0">
              <a:latin typeface="Calibri" panose="020F0502020204030204" pitchFamily="34" charset="0"/>
            </a:endParaRPr>
          </a:p>
          <a:p>
            <a:r>
              <a:rPr lang="en-GB" sz="2000" dirty="0" smtClean="0">
                <a:latin typeface="Calibri" panose="020F0502020204030204" pitchFamily="34" charset="0"/>
              </a:rPr>
              <a:t>Use </a:t>
            </a:r>
            <a:r>
              <a:rPr lang="en-GB" sz="2000" dirty="0">
                <a:latin typeface="Calibri" panose="020F0502020204030204" pitchFamily="34" charset="0"/>
              </a:rPr>
              <a:t>unrestricted income to cover some core costs</a:t>
            </a:r>
          </a:p>
          <a:p>
            <a:endParaRPr lang="en-GB" sz="2000" dirty="0" smtClean="0">
              <a:latin typeface="Calibri" panose="020F0502020204030204" pitchFamily="34" charset="0"/>
            </a:endParaRPr>
          </a:p>
          <a:p>
            <a:r>
              <a:rPr lang="en-GB" sz="2000" dirty="0" smtClean="0">
                <a:latin typeface="Calibri" panose="020F0502020204030204" pitchFamily="34" charset="0"/>
              </a:rPr>
              <a:t>Keep </a:t>
            </a:r>
            <a:r>
              <a:rPr lang="en-GB" sz="2000" dirty="0">
                <a:latin typeface="Calibri" panose="020F0502020204030204" pitchFamily="34" charset="0"/>
              </a:rPr>
              <a:t>core costs to an appropriate minimum</a:t>
            </a:r>
          </a:p>
        </p:txBody>
      </p:sp>
      <p:sp>
        <p:nvSpPr>
          <p:cNvPr id="5" name="Title 1"/>
          <p:cNvSpPr txBox="1">
            <a:spLocks/>
          </p:cNvSpPr>
          <p:nvPr/>
        </p:nvSpPr>
        <p:spPr>
          <a:xfrm>
            <a:off x="2627784" y="274638"/>
            <a:ext cx="605901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Financing Core Costs - Solutions</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967281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p:cNvGraphicFramePr>
          <p:nvPr>
            <p:extLst>
              <p:ext uri="{D42A27DB-BD31-4B8C-83A1-F6EECF244321}">
                <p14:modId xmlns:p14="http://schemas.microsoft.com/office/powerpoint/2010/main" val="1164818125"/>
              </p:ext>
            </p:extLst>
          </p:nvPr>
        </p:nvGraphicFramePr>
        <p:xfrm>
          <a:off x="611561" y="1340768"/>
          <a:ext cx="7920879" cy="5040560"/>
        </p:xfrm>
        <a:graphic>
          <a:graphicData uri="http://schemas.openxmlformats.org/drawingml/2006/table">
            <a:tbl>
              <a:tblPr/>
              <a:tblGrid>
                <a:gridCol w="1265096"/>
                <a:gridCol w="2853558"/>
                <a:gridCol w="2788432"/>
                <a:gridCol w="1013793"/>
              </a:tblGrid>
              <a:tr h="33372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Unrestricted </a:t>
                      </a:r>
                      <a:endParaRPr lang="en-GB" sz="16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75460">
                <a:tc rowSpan="3">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300"/>
                        </a:spcAft>
                      </a:pPr>
                      <a:r>
                        <a:rPr lang="en-GB" sz="1600" b="1" dirty="0">
                          <a:effectLst/>
                        </a:rPr>
                        <a:t>General fundraising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300"/>
                        </a:spcAft>
                      </a:pPr>
                      <a:r>
                        <a:rPr lang="en-GB" sz="1600" b="1" dirty="0">
                          <a:effectLst/>
                        </a:rPr>
                        <a:t>Core financing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09433">
                <a:tc v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smtClean="0">
                          <a:effectLst/>
                        </a:rPr>
                        <a:t>Short </a:t>
                      </a:r>
                      <a:r>
                        <a:rPr lang="en-GB" sz="1400" dirty="0">
                          <a:effectLst/>
                        </a:rPr>
                        <a:t>to medium-term (1 to 3 years)</a:t>
                      </a:r>
                    </a:p>
                    <a:p>
                      <a:pPr algn="ctr">
                        <a:spcBef>
                          <a:spcPts val="300"/>
                        </a:spcBef>
                        <a:spcAft>
                          <a:spcPts val="0"/>
                        </a:spcAft>
                      </a:pPr>
                      <a:r>
                        <a:rPr lang="en-GB" sz="1400" dirty="0">
                          <a:effectLst/>
                        </a:rPr>
                        <a:t>Relatively unrestricted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smtClean="0">
                          <a:effectLst/>
                        </a:rPr>
                        <a:t>Medium </a:t>
                      </a:r>
                      <a:r>
                        <a:rPr lang="en-GB" sz="1400" dirty="0">
                          <a:effectLst/>
                        </a:rPr>
                        <a:t>to long-term (3 to 5+ years)</a:t>
                      </a:r>
                    </a:p>
                    <a:p>
                      <a:pPr algn="ctr">
                        <a:spcBef>
                          <a:spcPts val="300"/>
                        </a:spcBef>
                        <a:spcAft>
                          <a:spcPts val="0"/>
                        </a:spcAft>
                      </a:pPr>
                      <a:r>
                        <a:rPr lang="en-GB" sz="1400" dirty="0">
                          <a:effectLst/>
                        </a:rPr>
                        <a:t>Relatively unrestricted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a:p>
                  </a:txBody>
                  <a:tcPr/>
                </a:tc>
              </a:tr>
              <a:tr h="712903">
                <a:tc v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One-off grants and public donations</a:t>
                      </a:r>
                      <a:endParaRPr lang="en-GB" sz="1200" i="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Local authority grant, investment income</a:t>
                      </a:r>
                      <a:endParaRPr lang="en-GB" sz="1200" i="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a:p>
                  </a:txBody>
                  <a:tcPr/>
                </a:tc>
              </a:tr>
              <a:tr h="61656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Short-term</a:t>
                      </a: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b="1" dirty="0" smtClean="0">
                          <a:effectLst/>
                        </a:rPr>
                        <a:t>Short-term project funding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b="1" dirty="0" smtClean="0">
                          <a:effectLst/>
                        </a:rPr>
                        <a:t>Long-term project funding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Long-term</a:t>
                      </a:r>
                      <a:endParaRPr lang="en-GB" sz="16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09433">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a:effectLst/>
                        </a:rPr>
                        <a:t>Short to </a:t>
                      </a:r>
                      <a:r>
                        <a:rPr lang="en-GB" sz="1400" dirty="0" smtClean="0">
                          <a:effectLst/>
                        </a:rPr>
                        <a:t>medium-term </a:t>
                      </a:r>
                      <a:r>
                        <a:rPr lang="en-GB" sz="1400" dirty="0">
                          <a:effectLst/>
                        </a:rPr>
                        <a:t>(1 to 3 years)</a:t>
                      </a:r>
                    </a:p>
                    <a:p>
                      <a:pPr algn="ctr">
                        <a:spcBef>
                          <a:spcPts val="300"/>
                        </a:spcBef>
                        <a:spcAft>
                          <a:spcPts val="0"/>
                        </a:spcAft>
                      </a:pPr>
                      <a:r>
                        <a:rPr lang="en-GB" sz="1400" dirty="0">
                          <a:effectLst/>
                        </a:rPr>
                        <a:t>Relatively 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smtClean="0">
                          <a:effectLst/>
                        </a:rPr>
                        <a:t>Medium </a:t>
                      </a:r>
                      <a:r>
                        <a:rPr lang="en-GB" sz="1400" dirty="0">
                          <a:effectLst/>
                        </a:rPr>
                        <a:t>to long-term (3 to 5 years)</a:t>
                      </a:r>
                    </a:p>
                    <a:p>
                      <a:pPr algn="ctr">
                        <a:spcBef>
                          <a:spcPts val="300"/>
                        </a:spcBef>
                        <a:spcAft>
                          <a:spcPts val="0"/>
                        </a:spcAft>
                      </a:pPr>
                      <a:r>
                        <a:rPr lang="en-GB" sz="1400" dirty="0">
                          <a:effectLst/>
                        </a:rPr>
                        <a:t>Relatively 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55101">
                <a:tc v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Lottery Fund</a:t>
                      </a:r>
                      <a:endParaRPr lang="en-GB" sz="1200" i="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Legal Services Commission (LSC</a:t>
                      </a:r>
                      <a:r>
                        <a:rPr lang="en-GB" sz="1200" dirty="0">
                          <a:effectLst/>
                        </a:rPr>
                        <a:t>)</a:t>
                      </a:r>
                      <a:endParaRPr lang="en-GB" sz="12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a:p>
                  </a:txBody>
                  <a:tcPr/>
                </a:tc>
              </a:tr>
              <a:tr h="327942">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Restricted </a:t>
                      </a: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itle 1"/>
          <p:cNvSpPr txBox="1">
            <a:spLocks/>
          </p:cNvSpPr>
          <p:nvPr/>
        </p:nvSpPr>
        <p:spPr>
          <a:xfrm>
            <a:off x="2915816" y="260648"/>
            <a:ext cx="5770984"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Funding Mix</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0481692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2915816" y="260648"/>
            <a:ext cx="5770984"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Funding Mix</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graphicFrame>
        <p:nvGraphicFramePr>
          <p:cNvPr id="11" name="Content Placeholder 3"/>
          <p:cNvGraphicFramePr>
            <a:graphicFrameLocks/>
          </p:cNvGraphicFramePr>
          <p:nvPr>
            <p:extLst>
              <p:ext uri="{D42A27DB-BD31-4B8C-83A1-F6EECF244321}">
                <p14:modId xmlns:p14="http://schemas.microsoft.com/office/powerpoint/2010/main" val="172539263"/>
              </p:ext>
            </p:extLst>
          </p:nvPr>
        </p:nvGraphicFramePr>
        <p:xfrm>
          <a:off x="611561" y="1340768"/>
          <a:ext cx="7920879" cy="5040560"/>
        </p:xfrm>
        <a:graphic>
          <a:graphicData uri="http://schemas.openxmlformats.org/drawingml/2006/table">
            <a:tbl>
              <a:tblPr/>
              <a:tblGrid>
                <a:gridCol w="1265096"/>
                <a:gridCol w="2853558"/>
                <a:gridCol w="2788432"/>
                <a:gridCol w="1013793"/>
              </a:tblGrid>
              <a:tr h="33372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Unrestricted </a:t>
                      </a:r>
                      <a:endParaRPr lang="en-GB" sz="16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75460">
                <a:tc rowSpan="3">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300"/>
                        </a:spcAft>
                      </a:pPr>
                      <a:r>
                        <a:rPr lang="pt-PT" sz="1600" b="1" dirty="0" smtClean="0">
                          <a:effectLst/>
                          <a:latin typeface="Arial"/>
                          <a:ea typeface="Times New Roman"/>
                          <a:cs typeface="Times New Roman"/>
                        </a:rPr>
                        <a:t>General fundraising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alpha val="75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300"/>
                        </a:spcAft>
                      </a:pPr>
                      <a:r>
                        <a:rPr lang="pt-PT" sz="1600" b="1" dirty="0" smtClean="0">
                          <a:effectLst/>
                          <a:latin typeface="Arial"/>
                          <a:ea typeface="Times New Roman"/>
                          <a:cs typeface="Times New Roman"/>
                        </a:rPr>
                        <a:t>Core financing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rowSpan="3">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09433">
                <a:tc v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smtClean="0">
                          <a:effectLst/>
                        </a:rPr>
                        <a:t>Short </a:t>
                      </a:r>
                      <a:r>
                        <a:rPr lang="en-GB" sz="1400" dirty="0">
                          <a:effectLst/>
                        </a:rPr>
                        <a:t>to medium-term (1 to 3 years)</a:t>
                      </a:r>
                    </a:p>
                    <a:p>
                      <a:pPr algn="ctr">
                        <a:spcBef>
                          <a:spcPts val="300"/>
                        </a:spcBef>
                        <a:spcAft>
                          <a:spcPts val="0"/>
                        </a:spcAft>
                      </a:pPr>
                      <a:r>
                        <a:rPr lang="en-GB" sz="1400" dirty="0">
                          <a:effectLst/>
                        </a:rPr>
                        <a:t>Relatively unrestricted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alpha val="75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smtClean="0">
                          <a:effectLst/>
                        </a:rPr>
                        <a:t>Medium </a:t>
                      </a:r>
                      <a:r>
                        <a:rPr lang="en-GB" sz="1400" dirty="0">
                          <a:effectLst/>
                        </a:rPr>
                        <a:t>to long-term (3 to 5+ years)</a:t>
                      </a:r>
                    </a:p>
                    <a:p>
                      <a:pPr algn="ctr">
                        <a:spcBef>
                          <a:spcPts val="300"/>
                        </a:spcBef>
                        <a:spcAft>
                          <a:spcPts val="0"/>
                        </a:spcAft>
                      </a:pPr>
                      <a:r>
                        <a:rPr lang="en-GB" sz="1400" dirty="0">
                          <a:effectLst/>
                        </a:rPr>
                        <a:t>Relatively unrestricted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vMerge="1">
                  <a:txBody>
                    <a:bodyPr/>
                    <a:lstStyle/>
                    <a:p>
                      <a:endParaRPr lang="en-GB"/>
                    </a:p>
                  </a:txBody>
                  <a:tcPr/>
                </a:tc>
              </a:tr>
              <a:tr h="712903">
                <a:tc v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One-off grants and public donations</a:t>
                      </a:r>
                      <a:endParaRPr lang="en-GB" sz="1200" i="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alpha val="75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Local authority grant, investment income</a:t>
                      </a:r>
                      <a:endParaRPr lang="en-GB" sz="1200" i="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vMerge="1">
                  <a:txBody>
                    <a:bodyPr/>
                    <a:lstStyle/>
                    <a:p>
                      <a:endParaRPr lang="en-GB"/>
                    </a:p>
                  </a:txBody>
                  <a:tcPr/>
                </a:tc>
              </a:tr>
              <a:tr h="616564">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Short-term</a:t>
                      </a: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pt-PT" sz="1600" b="1" dirty="0" smtClean="0">
                          <a:effectLst/>
                          <a:latin typeface="Arial"/>
                          <a:ea typeface="Times New Roman"/>
                          <a:cs typeface="Times New Roman"/>
                        </a:rPr>
                        <a:t>Short-term project</a:t>
                      </a:r>
                      <a:r>
                        <a:rPr lang="pt-PT" sz="1600" b="1" baseline="0" dirty="0" smtClean="0">
                          <a:effectLst/>
                          <a:latin typeface="Arial"/>
                          <a:ea typeface="Times New Roman"/>
                          <a:cs typeface="Times New Roman"/>
                        </a:rPr>
                        <a:t> </a:t>
                      </a:r>
                      <a:r>
                        <a:rPr lang="pt-PT" sz="1600" b="1" dirty="0" smtClean="0">
                          <a:effectLst/>
                          <a:latin typeface="Arial"/>
                          <a:ea typeface="Times New Roman"/>
                          <a:cs typeface="Times New Roman"/>
                        </a:rPr>
                        <a:t>funding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pt-PT" sz="1600" b="1" dirty="0" smtClean="0">
                          <a:effectLst/>
                          <a:latin typeface="Arial"/>
                          <a:ea typeface="Times New Roman"/>
                          <a:cs typeface="Times New Roman"/>
                        </a:rPr>
                        <a:t>Long-term project funding</a:t>
                      </a:r>
                      <a:endParaRPr lang="en-GB" sz="1600" b="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alpha val="75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Long-term</a:t>
                      </a:r>
                      <a:endParaRPr lang="en-GB" sz="1600" dirty="0">
                        <a:effectLst/>
                        <a:latin typeface="Arial"/>
                        <a:ea typeface="Times New Roman"/>
                        <a:cs typeface="Times New Roman"/>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09433">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a:effectLst/>
                        </a:rPr>
                        <a:t>Short to </a:t>
                      </a:r>
                      <a:r>
                        <a:rPr lang="en-GB" sz="1400" dirty="0" smtClean="0">
                          <a:effectLst/>
                        </a:rPr>
                        <a:t>medium-term </a:t>
                      </a:r>
                      <a:r>
                        <a:rPr lang="en-GB" sz="1400" dirty="0">
                          <a:effectLst/>
                        </a:rPr>
                        <a:t>(1 to 3 years)</a:t>
                      </a:r>
                    </a:p>
                    <a:p>
                      <a:pPr algn="ctr">
                        <a:spcBef>
                          <a:spcPts val="300"/>
                        </a:spcBef>
                        <a:spcAft>
                          <a:spcPts val="0"/>
                        </a:spcAft>
                      </a:pPr>
                      <a:r>
                        <a:rPr lang="en-GB" sz="1400" dirty="0">
                          <a:effectLst/>
                        </a:rPr>
                        <a:t>Relatively 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Bef>
                          <a:spcPts val="300"/>
                        </a:spcBef>
                        <a:spcAft>
                          <a:spcPts val="0"/>
                        </a:spcAft>
                      </a:pPr>
                      <a:r>
                        <a:rPr lang="en-GB" sz="1400" dirty="0" smtClean="0">
                          <a:effectLst/>
                        </a:rPr>
                        <a:t>Medium </a:t>
                      </a:r>
                      <a:r>
                        <a:rPr lang="en-GB" sz="1400" dirty="0">
                          <a:effectLst/>
                        </a:rPr>
                        <a:t>to long-term (3 to 5 years)</a:t>
                      </a:r>
                    </a:p>
                    <a:p>
                      <a:pPr algn="ctr">
                        <a:spcBef>
                          <a:spcPts val="300"/>
                        </a:spcBef>
                        <a:spcAft>
                          <a:spcPts val="0"/>
                        </a:spcAft>
                      </a:pPr>
                      <a:r>
                        <a:rPr lang="en-GB" sz="1400" dirty="0">
                          <a:effectLst/>
                        </a:rPr>
                        <a:t>Relatively restricted</a:t>
                      </a:r>
                      <a:endParaRPr lang="en-GB" sz="14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alpha val="75000"/>
                      </a:srgbClr>
                    </a:solidFill>
                  </a:tcPr>
                </a:tc>
                <a:tc row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55101">
                <a:tc v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Lottery Fund</a:t>
                      </a:r>
                      <a:endParaRPr lang="en-GB" sz="1200" i="1"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200" i="1" dirty="0" err="1">
                          <a:effectLst/>
                        </a:rPr>
                        <a:t>eg</a:t>
                      </a:r>
                      <a:r>
                        <a:rPr lang="en-GB" sz="1200" i="1" dirty="0">
                          <a:effectLst/>
                        </a:rPr>
                        <a:t> Legal Services Commission (LSC</a:t>
                      </a:r>
                      <a:r>
                        <a:rPr lang="en-GB" sz="1200" dirty="0">
                          <a:effectLst/>
                        </a:rPr>
                        <a:t>)</a:t>
                      </a:r>
                      <a:endParaRPr lang="en-GB" sz="1200" dirty="0">
                        <a:effectLst/>
                        <a:latin typeface="Arial"/>
                        <a:ea typeface="Times New Roman"/>
                        <a:cs typeface="Times New Roman"/>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alpha val="75000"/>
                      </a:srgbClr>
                    </a:solidFill>
                  </a:tcPr>
                </a:tc>
                <a:tc vMerge="1">
                  <a:txBody>
                    <a:bodyPr/>
                    <a:lstStyle/>
                    <a:p>
                      <a:endParaRPr lang="en-GB"/>
                    </a:p>
                  </a:txBody>
                  <a:tcPr/>
                </a:tc>
              </a:tr>
              <a:tr h="327942">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600" dirty="0">
                          <a:effectLst/>
                        </a:rPr>
                        <a:t>Restricted </a:t>
                      </a: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Smiley Face 11"/>
          <p:cNvSpPr/>
          <p:nvPr/>
        </p:nvSpPr>
        <p:spPr>
          <a:xfrm>
            <a:off x="7884368" y="2204864"/>
            <a:ext cx="720080" cy="720080"/>
          </a:xfrm>
          <a:prstGeom prst="smileyFace">
            <a:avLst/>
          </a:prstGeom>
          <a:solidFill>
            <a:srgbClr val="92D05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13" name="Smiley Face 12"/>
          <p:cNvSpPr/>
          <p:nvPr/>
        </p:nvSpPr>
        <p:spPr>
          <a:xfrm>
            <a:off x="7884368" y="4653136"/>
            <a:ext cx="720080" cy="720080"/>
          </a:xfrm>
          <a:prstGeom prst="smileyFace">
            <a:avLst>
              <a:gd name="adj" fmla="val 1394"/>
            </a:avLst>
          </a:prstGeom>
          <a:solidFill>
            <a:srgbClr val="FFFF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14" name="Smiley Face 13"/>
          <p:cNvSpPr/>
          <p:nvPr/>
        </p:nvSpPr>
        <p:spPr>
          <a:xfrm>
            <a:off x="755576" y="4653136"/>
            <a:ext cx="720080" cy="720080"/>
          </a:xfrm>
          <a:prstGeom prst="smileyFace">
            <a:avLst>
              <a:gd name="adj" fmla="val -4653"/>
            </a:avLst>
          </a:prstGeom>
          <a:solidFill>
            <a:srgbClr val="F79646">
              <a:lumMod val="75000"/>
            </a:srgbClr>
          </a:solidFill>
          <a:ln w="25400" cap="flat" cmpd="sng" algn="ctr">
            <a:solidFill>
              <a:sysClr val="window" lastClr="FFFFFF">
                <a:lumMod val="9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
        <p:nvSpPr>
          <p:cNvPr id="15" name="Smiley Face 14"/>
          <p:cNvSpPr/>
          <p:nvPr/>
        </p:nvSpPr>
        <p:spPr>
          <a:xfrm>
            <a:off x="755576" y="2204864"/>
            <a:ext cx="720080" cy="720080"/>
          </a:xfrm>
          <a:prstGeom prst="smileyFace">
            <a:avLst>
              <a:gd name="adj" fmla="val 1394"/>
            </a:avLst>
          </a:prstGeom>
          <a:solidFill>
            <a:srgbClr val="FFFF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a:endParaRPr>
          </a:p>
        </p:txBody>
      </p:sp>
    </p:spTree>
    <p:extLst>
      <p:ext uri="{BB962C8B-B14F-4D97-AF65-F5344CB8AC3E}">
        <p14:creationId xmlns:p14="http://schemas.microsoft.com/office/powerpoint/2010/main" val="14874218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771800" y="116632"/>
            <a:ext cx="5760640" cy="1143000"/>
          </a:xfrm>
        </p:spPr>
        <p:txBody>
          <a:bodyPr>
            <a:normAutofit fontScale="90000"/>
          </a:bodyPr>
          <a:lstStyle/>
          <a:p>
            <a:r>
              <a:rPr lang="en-GB" sz="3600" dirty="0">
                <a:solidFill>
                  <a:srgbClr val="008000"/>
                </a:solidFill>
                <a:latin typeface="Calibri" panose="020F0502020204030204" pitchFamily="34" charset="0"/>
                <a:cs typeface="Arial" charset="0"/>
              </a:rPr>
              <a:t>Activity: </a:t>
            </a:r>
            <a:r>
              <a:rPr lang="en-GB" sz="3600" dirty="0" smtClean="0">
                <a:latin typeface="Calibri" panose="020F0502020204030204" pitchFamily="34" charset="0"/>
              </a:rPr>
              <a:t>Funding Mix 201X-201Y</a:t>
            </a:r>
            <a:endParaRPr lang="en-GB" sz="3600" dirty="0">
              <a:latin typeface="Calibri" panose="020F0502020204030204" pitchFamily="34" charset="0"/>
            </a:endParaRPr>
          </a:p>
        </p:txBody>
      </p:sp>
      <p:sp>
        <p:nvSpPr>
          <p:cNvPr id="5" name="Rectangle 4"/>
          <p:cNvSpPr/>
          <p:nvPr/>
        </p:nvSpPr>
        <p:spPr>
          <a:xfrm>
            <a:off x="244330" y="1988840"/>
            <a:ext cx="8587680" cy="2708434"/>
          </a:xfrm>
          <a:prstGeom prst="rect">
            <a:avLst/>
          </a:prstGeom>
        </p:spPr>
        <p:txBody>
          <a:bodyPr wrap="square">
            <a:spAutoFit/>
          </a:bodyPr>
          <a:lstStyle/>
          <a:p>
            <a:pPr marL="457200" indent="-457200">
              <a:buFont typeface="+mj-lt"/>
              <a:buAutoNum type="arabicPeriod"/>
              <a:defRPr/>
            </a:pPr>
            <a:r>
              <a:rPr lang="en-GB" sz="2000" dirty="0" smtClean="0">
                <a:latin typeface="Calibri" panose="020F0502020204030204" pitchFamily="34" charset="0"/>
                <a:cs typeface="Arial" pitchFamily="34" charset="0"/>
              </a:rPr>
              <a:t>In groups, determine the Funding Mix you will aim for until 201Y, based on what was previously discussed about:</a:t>
            </a:r>
          </a:p>
          <a:p>
            <a:pPr>
              <a:defRPr/>
            </a:pPr>
            <a:endParaRPr lang="en-GB" sz="2000" dirty="0" smtClean="0">
              <a:latin typeface="Calibri" panose="020F0502020204030204" pitchFamily="34" charset="0"/>
              <a:cs typeface="Arial" pitchFamily="34" charset="0"/>
            </a:endParaRPr>
          </a:p>
          <a:p>
            <a:pPr marL="914400" lvl="1" indent="-457200">
              <a:buFont typeface="Arial" pitchFamily="34" charset="0"/>
              <a:buChar char="•"/>
              <a:defRPr/>
            </a:pPr>
            <a:r>
              <a:rPr lang="en-GB" sz="2000" dirty="0" smtClean="0">
                <a:latin typeface="Calibri" panose="020F0502020204030204" pitchFamily="34" charset="0"/>
                <a:cs typeface="Arial" pitchFamily="34" charset="0"/>
              </a:rPr>
              <a:t>Donor Dependency </a:t>
            </a:r>
          </a:p>
          <a:p>
            <a:pPr marL="914400" lvl="1" indent="-457200">
              <a:buFont typeface="Arial" pitchFamily="34" charset="0"/>
              <a:buChar char="•"/>
              <a:defRPr/>
            </a:pPr>
            <a:endParaRPr lang="en-GB" sz="1000" dirty="0" smtClean="0">
              <a:latin typeface="Calibri" panose="020F0502020204030204" pitchFamily="34" charset="0"/>
              <a:cs typeface="Arial" pitchFamily="34" charset="0"/>
            </a:endParaRPr>
          </a:p>
          <a:p>
            <a:pPr marL="914400" lvl="1" indent="-457200">
              <a:buFont typeface="Arial" pitchFamily="34" charset="0"/>
              <a:buChar char="•"/>
              <a:defRPr/>
            </a:pPr>
            <a:r>
              <a:rPr lang="en-GB" sz="2000" dirty="0" smtClean="0">
                <a:latin typeface="Calibri" panose="020F0502020204030204" pitchFamily="34" charset="0"/>
                <a:cs typeface="Arial" pitchFamily="34" charset="0"/>
              </a:rPr>
              <a:t>Reserves </a:t>
            </a:r>
          </a:p>
          <a:p>
            <a:pPr marL="914400" lvl="1" indent="-457200">
              <a:buFont typeface="Arial" pitchFamily="34" charset="0"/>
              <a:buChar char="•"/>
              <a:defRPr/>
            </a:pPr>
            <a:endParaRPr lang="en-GB" sz="1000" dirty="0" smtClean="0">
              <a:latin typeface="Calibri" panose="020F0502020204030204" pitchFamily="34" charset="0"/>
              <a:cs typeface="Arial" pitchFamily="34" charset="0"/>
            </a:endParaRPr>
          </a:p>
          <a:p>
            <a:pPr marL="914400" lvl="1" indent="-457200">
              <a:buFont typeface="Arial" pitchFamily="34" charset="0"/>
              <a:buChar char="•"/>
              <a:defRPr/>
            </a:pPr>
            <a:r>
              <a:rPr lang="en-GB" sz="2000" dirty="0" smtClean="0">
                <a:latin typeface="Calibri" panose="020F0502020204030204" pitchFamily="34" charset="0"/>
                <a:cs typeface="Arial" pitchFamily="34" charset="0"/>
              </a:rPr>
              <a:t>Stakeholders</a:t>
            </a:r>
          </a:p>
          <a:p>
            <a:pPr marL="914400" lvl="1" indent="-457200">
              <a:buFont typeface="Arial" pitchFamily="34" charset="0"/>
              <a:buChar char="•"/>
              <a:defRPr/>
            </a:pPr>
            <a:endParaRPr lang="en-GB" sz="1000" dirty="0" smtClean="0">
              <a:latin typeface="Calibri" panose="020F0502020204030204" pitchFamily="34" charset="0"/>
              <a:cs typeface="Arial" pitchFamily="34" charset="0"/>
            </a:endParaRPr>
          </a:p>
          <a:p>
            <a:pPr marL="914400" lvl="1" indent="-457200">
              <a:buFont typeface="Arial" pitchFamily="34" charset="0"/>
              <a:buChar char="•"/>
              <a:defRPr/>
            </a:pPr>
            <a:r>
              <a:rPr lang="en-GB" sz="2000" dirty="0" smtClean="0">
                <a:latin typeface="Calibri" panose="020F0502020204030204" pitchFamily="34" charset="0"/>
                <a:cs typeface="Arial" pitchFamily="34" charset="0"/>
              </a:rPr>
              <a:t>Opportunities &amp; Constraints</a:t>
            </a:r>
            <a:endParaRPr lang="en-GB" dirty="0">
              <a:latin typeface="Calibri" panose="020F0502020204030204" pitchFamily="34" charset="0"/>
              <a:cs typeface="Arial" pitchFamily="34" charset="0"/>
            </a:endParaRPr>
          </a:p>
        </p:txBody>
      </p:sp>
    </p:spTree>
    <p:extLst>
      <p:ext uri="{BB962C8B-B14F-4D97-AF65-F5344CB8AC3E}">
        <p14:creationId xmlns:p14="http://schemas.microsoft.com/office/powerpoint/2010/main" val="6239483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6013710"/>
              </p:ext>
            </p:extLst>
          </p:nvPr>
        </p:nvGraphicFramePr>
        <p:xfrm>
          <a:off x="611561" y="1140938"/>
          <a:ext cx="7920879" cy="5240389"/>
        </p:xfrm>
        <a:graphic>
          <a:graphicData uri="http://schemas.openxmlformats.org/drawingml/2006/table">
            <a:tbl>
              <a:tblPr>
                <a:tableStyleId>{5C22544A-7EE6-4342-B048-85BDC9FD1C3A}</a:tableStyleId>
              </a:tblPr>
              <a:tblGrid>
                <a:gridCol w="1265096"/>
                <a:gridCol w="2853558"/>
                <a:gridCol w="2788432"/>
                <a:gridCol w="1013793"/>
              </a:tblGrid>
              <a:tr h="352307">
                <a:tc>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gridSpan="2">
                  <a:txBody>
                    <a:bodyPr/>
                    <a:lstStyle/>
                    <a:p>
                      <a:pPr algn="ctr">
                        <a:spcAft>
                          <a:spcPts val="0"/>
                        </a:spcAft>
                      </a:pPr>
                      <a:r>
                        <a:rPr lang="en-GB" sz="1600" dirty="0">
                          <a:effectLst/>
                        </a:rPr>
                        <a:t>Unrestricted </a:t>
                      </a:r>
                      <a:endParaRPr lang="en-GB" sz="16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472116">
                <a:tc rowSpan="2">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300"/>
                        </a:spcAft>
                        <a:buClrTx/>
                        <a:buSzTx/>
                        <a:buFontTx/>
                        <a:buNone/>
                        <a:tabLst/>
                        <a:defRPr/>
                      </a:pPr>
                      <a:r>
                        <a:rPr lang="en-GB" sz="3600" i="0" smtClean="0">
                          <a:effectLst/>
                          <a:latin typeface="+mn-lt"/>
                          <a:ea typeface="Times New Roman"/>
                          <a:cs typeface="Times New Roman"/>
                        </a:rPr>
                        <a:t>?</a:t>
                      </a:r>
                      <a:endParaRPr lang="en-GB" sz="3600" i="0" dirty="0" smtClean="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300"/>
                        </a:spcAft>
                        <a:buClrTx/>
                        <a:buSzTx/>
                        <a:buFontTx/>
                        <a:buNone/>
                        <a:tabLst/>
                        <a:defRPr/>
                      </a:pPr>
                      <a:r>
                        <a:rPr lang="en-GB" sz="3600" i="0" smtClean="0">
                          <a:effectLst/>
                          <a:latin typeface="+mn-lt"/>
                          <a:ea typeface="Times New Roman"/>
                          <a:cs typeface="Times New Roman"/>
                        </a:rPr>
                        <a:t>?</a:t>
                      </a:r>
                      <a:endParaRPr lang="en-GB" sz="3600" i="0" dirty="0" smtClean="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71133">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300"/>
                        </a:spcAft>
                        <a:buClrTx/>
                        <a:buSzTx/>
                        <a:buFontTx/>
                        <a:buNone/>
                        <a:tabLst/>
                        <a:defRPr/>
                      </a:pPr>
                      <a:endParaRPr lang="en-GB" sz="3600" i="0" dirty="0" smtClean="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300"/>
                        </a:spcAft>
                        <a:buClrTx/>
                        <a:buSzTx/>
                        <a:buFontTx/>
                        <a:buNone/>
                        <a:tabLst/>
                        <a:defRPr/>
                      </a:pPr>
                      <a:endParaRPr lang="en-GB" sz="3600" i="0" dirty="0" smtClean="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a:p>
                  </a:txBody>
                  <a:tcPr/>
                </a:tc>
              </a:tr>
              <a:tr h="1190557">
                <a:tc>
                  <a:txBody>
                    <a:bodyPr/>
                    <a:lstStyle/>
                    <a:p>
                      <a:pPr algn="ctr">
                        <a:spcAft>
                          <a:spcPts val="0"/>
                        </a:spcAft>
                      </a:pPr>
                      <a:r>
                        <a:rPr lang="en-GB" sz="1600" dirty="0">
                          <a:effectLst/>
                        </a:rPr>
                        <a:t>Short-term</a:t>
                      </a: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300"/>
                        </a:spcAft>
                        <a:buClrTx/>
                        <a:buSzTx/>
                        <a:buFontTx/>
                        <a:buNone/>
                        <a:tabLst/>
                        <a:defRPr/>
                      </a:pPr>
                      <a:r>
                        <a:rPr lang="en-GB" sz="3600" i="0" smtClean="0">
                          <a:effectLst/>
                          <a:latin typeface="+mn-lt"/>
                          <a:ea typeface="Times New Roman"/>
                          <a:cs typeface="Times New Roman"/>
                        </a:rPr>
                        <a:t>?</a:t>
                      </a:r>
                      <a:endParaRPr lang="en-GB" sz="3600" i="0" dirty="0" smtClean="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300"/>
                        </a:spcAft>
                        <a:buClrTx/>
                        <a:buSzTx/>
                        <a:buFontTx/>
                        <a:buNone/>
                        <a:tabLst/>
                        <a:defRPr/>
                      </a:pPr>
                      <a:r>
                        <a:rPr lang="en-GB" sz="3600" i="0" dirty="0" smtClean="0">
                          <a:effectLst/>
                          <a:latin typeface="+mn-lt"/>
                          <a:ea typeface="Times New Roman"/>
                          <a:cs typeface="Times New Roman"/>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GB" sz="1600" dirty="0">
                          <a:effectLst/>
                        </a:rPr>
                        <a:t>Long-term</a:t>
                      </a:r>
                      <a:endParaRPr lang="en-GB" sz="1600" dirty="0">
                        <a:effectLst/>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96858">
                <a:tc>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0"/>
                        </a:spcAft>
                      </a:pPr>
                      <a:endParaRPr lang="en-GB" sz="3600" i="0" dirty="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300"/>
                        </a:spcBef>
                        <a:spcAft>
                          <a:spcPts val="0"/>
                        </a:spcAft>
                      </a:pPr>
                      <a:endParaRPr lang="en-GB" sz="3600" i="0" dirty="0">
                        <a:effectLst/>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7418">
                <a:tc>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gridSpan="2">
                  <a:txBody>
                    <a:bodyPr/>
                    <a:lstStyle/>
                    <a:p>
                      <a:pPr algn="ctr">
                        <a:spcAft>
                          <a:spcPts val="0"/>
                        </a:spcAft>
                      </a:pPr>
                      <a:r>
                        <a:rPr lang="en-GB" sz="1600" dirty="0">
                          <a:effectLst/>
                        </a:rPr>
                        <a:t>Restricted </a:t>
                      </a:r>
                      <a:endParaRPr lang="en-GB" sz="1600" dirty="0">
                        <a:effectLst/>
                        <a:latin typeface="Arial"/>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p>
                      <a:pPr algn="ctr">
                        <a:spcAft>
                          <a:spcPts val="0"/>
                        </a:spcAft>
                      </a:pPr>
                      <a:r>
                        <a:rPr lang="en-GB" sz="1400" dirty="0">
                          <a:effectLst/>
                        </a:rPr>
                        <a:t> </a:t>
                      </a:r>
                      <a:endParaRPr lang="en-GB" sz="1400" dirty="0">
                        <a:effectLst/>
                        <a:latin typeface="Arial"/>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extBox 5"/>
          <p:cNvSpPr txBox="1"/>
          <p:nvPr/>
        </p:nvSpPr>
        <p:spPr>
          <a:xfrm>
            <a:off x="1056331" y="2442940"/>
            <a:ext cx="648072" cy="369332"/>
          </a:xfrm>
          <a:prstGeom prst="rect">
            <a:avLst/>
          </a:prstGeom>
          <a:noFill/>
        </p:spPr>
        <p:txBody>
          <a:bodyPr wrap="square" rtlCol="0">
            <a:spAutoFit/>
          </a:bodyPr>
          <a:lstStyle/>
          <a:p>
            <a:r>
              <a:rPr lang="en-GB" b="1" dirty="0">
                <a:solidFill>
                  <a:schemeClr val="tx2"/>
                </a:solidFill>
              </a:rPr>
              <a:t>W</a:t>
            </a:r>
            <a:r>
              <a:rPr lang="en-GB" b="1" dirty="0" smtClean="0">
                <a:solidFill>
                  <a:schemeClr val="tx2"/>
                </a:solidFill>
              </a:rPr>
              <a:t>%</a:t>
            </a:r>
            <a:endParaRPr lang="en-GB" b="1" dirty="0">
              <a:solidFill>
                <a:schemeClr val="tx2"/>
              </a:solidFill>
            </a:endParaRPr>
          </a:p>
        </p:txBody>
      </p:sp>
      <p:sp>
        <p:nvSpPr>
          <p:cNvPr id="7" name="TextBox 6"/>
          <p:cNvSpPr txBox="1"/>
          <p:nvPr/>
        </p:nvSpPr>
        <p:spPr>
          <a:xfrm>
            <a:off x="899592" y="4869160"/>
            <a:ext cx="792088" cy="369332"/>
          </a:xfrm>
          <a:prstGeom prst="rect">
            <a:avLst/>
          </a:prstGeom>
          <a:noFill/>
        </p:spPr>
        <p:txBody>
          <a:bodyPr wrap="square" rtlCol="0">
            <a:spAutoFit/>
          </a:bodyPr>
          <a:lstStyle/>
          <a:p>
            <a:r>
              <a:rPr lang="en-GB" b="1" dirty="0" smtClean="0">
                <a:solidFill>
                  <a:schemeClr val="tx2"/>
                </a:solidFill>
              </a:rPr>
              <a:t>Y%</a:t>
            </a:r>
            <a:endParaRPr lang="en-GB" b="1" dirty="0">
              <a:solidFill>
                <a:schemeClr val="tx2"/>
              </a:solidFill>
            </a:endParaRPr>
          </a:p>
        </p:txBody>
      </p:sp>
      <p:sp>
        <p:nvSpPr>
          <p:cNvPr id="8" name="TextBox 7"/>
          <p:cNvSpPr txBox="1"/>
          <p:nvPr/>
        </p:nvSpPr>
        <p:spPr>
          <a:xfrm>
            <a:off x="7740352" y="4869160"/>
            <a:ext cx="792088" cy="369332"/>
          </a:xfrm>
          <a:prstGeom prst="rect">
            <a:avLst/>
          </a:prstGeom>
          <a:noFill/>
        </p:spPr>
        <p:txBody>
          <a:bodyPr wrap="square" rtlCol="0">
            <a:spAutoFit/>
          </a:bodyPr>
          <a:lstStyle/>
          <a:p>
            <a:r>
              <a:rPr lang="en-GB" b="1" dirty="0" smtClean="0">
                <a:solidFill>
                  <a:schemeClr val="tx2"/>
                </a:solidFill>
              </a:rPr>
              <a:t>Z%</a:t>
            </a:r>
            <a:endParaRPr lang="en-GB" b="1" dirty="0">
              <a:solidFill>
                <a:schemeClr val="tx2"/>
              </a:solidFill>
            </a:endParaRPr>
          </a:p>
        </p:txBody>
      </p:sp>
      <p:sp>
        <p:nvSpPr>
          <p:cNvPr id="9" name="TextBox 8"/>
          <p:cNvSpPr txBox="1"/>
          <p:nvPr/>
        </p:nvSpPr>
        <p:spPr>
          <a:xfrm>
            <a:off x="7740352" y="2483604"/>
            <a:ext cx="792088" cy="369332"/>
          </a:xfrm>
          <a:prstGeom prst="rect">
            <a:avLst/>
          </a:prstGeom>
          <a:noFill/>
        </p:spPr>
        <p:txBody>
          <a:bodyPr wrap="square" rtlCol="0">
            <a:spAutoFit/>
          </a:bodyPr>
          <a:lstStyle/>
          <a:p>
            <a:r>
              <a:rPr lang="en-GB" b="1" dirty="0" smtClean="0">
                <a:solidFill>
                  <a:schemeClr val="tx2"/>
                </a:solidFill>
              </a:rPr>
              <a:t>X%</a:t>
            </a:r>
            <a:endParaRPr lang="en-GB" b="1" dirty="0">
              <a:solidFill>
                <a:schemeClr val="tx2"/>
              </a:solidFill>
            </a:endParaRPr>
          </a:p>
        </p:txBody>
      </p:sp>
      <p:sp>
        <p:nvSpPr>
          <p:cNvPr id="11" name="Title 1"/>
          <p:cNvSpPr>
            <a:spLocks noGrp="1"/>
          </p:cNvSpPr>
          <p:nvPr>
            <p:ph type="title"/>
          </p:nvPr>
        </p:nvSpPr>
        <p:spPr>
          <a:xfrm>
            <a:off x="2771800" y="116632"/>
            <a:ext cx="5760640" cy="1143000"/>
          </a:xfrm>
        </p:spPr>
        <p:txBody>
          <a:bodyPr>
            <a:normAutofit fontScale="90000"/>
          </a:bodyPr>
          <a:lstStyle/>
          <a:p>
            <a:r>
              <a:rPr lang="en-GB" sz="3600" dirty="0">
                <a:solidFill>
                  <a:srgbClr val="008000"/>
                </a:solidFill>
                <a:latin typeface="Calibri" panose="020F0502020204030204" pitchFamily="34" charset="0"/>
                <a:cs typeface="Arial" charset="0"/>
              </a:rPr>
              <a:t>Activity: </a:t>
            </a:r>
            <a:r>
              <a:rPr lang="en-GB" sz="3600" dirty="0" smtClean="0">
                <a:latin typeface="Calibri" panose="020F0502020204030204" pitchFamily="34" charset="0"/>
              </a:rPr>
              <a:t>Funding Mix 201X-201Y</a:t>
            </a:r>
            <a:endParaRPr lang="en-GB" sz="3600" dirty="0">
              <a:latin typeface="Calibri" panose="020F0502020204030204" pitchFamily="34" charset="0"/>
            </a:endParaRPr>
          </a:p>
        </p:txBody>
      </p:sp>
    </p:spTree>
    <p:extLst>
      <p:ext uri="{BB962C8B-B14F-4D97-AF65-F5344CB8AC3E}">
        <p14:creationId xmlns:p14="http://schemas.microsoft.com/office/powerpoint/2010/main" val="4831579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771800" y="274638"/>
            <a:ext cx="5915000"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rPr>
              <a:t>The Strategy</a:t>
            </a:r>
            <a:endParaRPr kumimoji="0" lang="en-GB" sz="3200" b="0" i="0" u="none" strike="noStrike" kern="1200" cap="none" spc="0" normalizeH="0" baseline="0" noProof="0" dirty="0">
              <a:ln>
                <a:noFill/>
              </a:ln>
              <a:solidFill>
                <a:sysClr val="windowText" lastClr="000000"/>
              </a:solidFill>
              <a:effectLst/>
              <a:uLnTx/>
              <a:uFillTx/>
              <a:latin typeface="Calibri"/>
            </a:endParaRPr>
          </a:p>
        </p:txBody>
      </p:sp>
      <p:sp>
        <p:nvSpPr>
          <p:cNvPr id="7" name="Rectangle 6"/>
          <p:cNvSpPr/>
          <p:nvPr/>
        </p:nvSpPr>
        <p:spPr>
          <a:xfrm>
            <a:off x="395536" y="2274838"/>
            <a:ext cx="7920880" cy="2677656"/>
          </a:xfrm>
          <a:prstGeom prst="rect">
            <a:avLst/>
          </a:prstGeom>
        </p:spPr>
        <p:txBody>
          <a:bodyPr wrap="square">
            <a:spAutoFit/>
          </a:bodyPr>
          <a:lstStyle/>
          <a:p>
            <a:pPr marL="342900" indent="-342900">
              <a:buFont typeface="+mj-lt"/>
              <a:buAutoNum type="arabicPeriod"/>
            </a:pPr>
            <a:r>
              <a:rPr lang="pt-PT" sz="2400" dirty="0">
                <a:solidFill>
                  <a:prstClr val="black"/>
                </a:solidFill>
                <a:latin typeface="Calibri"/>
              </a:rPr>
              <a:t>Where are we now</a:t>
            </a:r>
            <a:r>
              <a:rPr lang="pt-PT" sz="2400" dirty="0" smtClean="0">
                <a:solidFill>
                  <a:prstClr val="black"/>
                </a:solidFill>
                <a:latin typeface="Calibri"/>
              </a:rPr>
              <a:t>? </a:t>
            </a:r>
            <a:endParaRPr lang="pt-PT" sz="2400" dirty="0">
              <a:solidFill>
                <a:prstClr val="black"/>
              </a:solidFill>
              <a:latin typeface="Calibri"/>
            </a:endParaRPr>
          </a:p>
          <a:p>
            <a:pPr marL="342900" indent="-342900">
              <a:buFont typeface="+mj-lt"/>
              <a:buAutoNum type="arabicPeriod"/>
            </a:pPr>
            <a:endParaRPr lang="pt-PT" sz="2400" dirty="0">
              <a:solidFill>
                <a:prstClr val="black"/>
              </a:solidFill>
              <a:latin typeface="Calibri"/>
            </a:endParaRPr>
          </a:p>
          <a:p>
            <a:pPr marL="342900" indent="-342900">
              <a:buFont typeface="+mj-lt"/>
              <a:buAutoNum type="arabicPeriod"/>
            </a:pPr>
            <a:r>
              <a:rPr lang="pt-PT" sz="2400" dirty="0">
                <a:solidFill>
                  <a:prstClr val="black"/>
                </a:solidFill>
                <a:latin typeface="Calibri"/>
              </a:rPr>
              <a:t>Where do we want to be?</a:t>
            </a:r>
          </a:p>
          <a:p>
            <a:pPr marL="342900" indent="-342900">
              <a:buFont typeface="+mj-lt"/>
              <a:buAutoNum type="arabicPeriod"/>
            </a:pPr>
            <a:endParaRPr lang="pt-PT" sz="2400" dirty="0">
              <a:solidFill>
                <a:prstClr val="black"/>
              </a:solidFill>
              <a:latin typeface="Calibri"/>
            </a:endParaRPr>
          </a:p>
          <a:p>
            <a:pPr marL="342900" indent="-342900">
              <a:buFont typeface="+mj-lt"/>
              <a:buAutoNum type="arabicPeriod"/>
            </a:pPr>
            <a:r>
              <a:rPr lang="pt-PT" sz="2400" dirty="0">
                <a:solidFill>
                  <a:prstClr val="black"/>
                </a:solidFill>
                <a:latin typeface="Calibri"/>
              </a:rPr>
              <a:t>How do we get there?</a:t>
            </a:r>
          </a:p>
          <a:p>
            <a:pPr marL="342900" indent="-342900">
              <a:buFont typeface="+mj-lt"/>
              <a:buAutoNum type="arabicPeriod"/>
            </a:pPr>
            <a:endParaRPr lang="pt-PT" sz="2400" dirty="0">
              <a:solidFill>
                <a:prstClr val="black"/>
              </a:solidFill>
              <a:latin typeface="Calibri"/>
            </a:endParaRPr>
          </a:p>
          <a:p>
            <a:pPr marL="342900" indent="-342900">
              <a:buFont typeface="+mj-lt"/>
              <a:buAutoNum type="arabicPeriod"/>
            </a:pPr>
            <a:r>
              <a:rPr lang="pt-PT" sz="2400" dirty="0">
                <a:solidFill>
                  <a:prstClr val="black"/>
                </a:solidFill>
                <a:latin typeface="Calibri"/>
              </a:rPr>
              <a:t>Policies (or What are our rules to get there?)</a:t>
            </a:r>
            <a:endParaRPr lang="en-GB" sz="2400" dirty="0">
              <a:solidFill>
                <a:prstClr val="black"/>
              </a:solidFill>
              <a:latin typeface="Calibri"/>
            </a:endParaRPr>
          </a:p>
        </p:txBody>
      </p:sp>
    </p:spTree>
    <p:extLst>
      <p:ext uri="{BB962C8B-B14F-4D97-AF65-F5344CB8AC3E}">
        <p14:creationId xmlns:p14="http://schemas.microsoft.com/office/powerpoint/2010/main" val="7370077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3848" y="274638"/>
            <a:ext cx="5868144" cy="1143000"/>
          </a:xfrm>
        </p:spPr>
        <p:txBody>
          <a:bodyPr>
            <a:noAutofit/>
          </a:bodyPr>
          <a:lstStyle/>
          <a:p>
            <a:r>
              <a:rPr lang="en-GB" sz="3200" dirty="0">
                <a:solidFill>
                  <a:srgbClr val="008000"/>
                </a:solidFill>
                <a:latin typeface="Calibri" panose="020F0502020204030204" pitchFamily="34" charset="0"/>
                <a:cs typeface="Arial" charset="0"/>
              </a:rPr>
              <a:t>Activity: </a:t>
            </a:r>
            <a:r>
              <a:rPr lang="en-GB" sz="3200" dirty="0" smtClean="0">
                <a:latin typeface="Calibri" panose="020F0502020204030204" pitchFamily="34" charset="0"/>
              </a:rPr>
              <a:t>The Strategy </a:t>
            </a:r>
            <a:r>
              <a:rPr lang="en-GB" sz="3200" dirty="0">
                <a:latin typeface="Calibri" panose="020F0502020204030204" pitchFamily="34" charset="0"/>
              </a:rPr>
              <a:t/>
            </a:r>
            <a:br>
              <a:rPr lang="en-GB" sz="3200" dirty="0">
                <a:latin typeface="Calibri" panose="020F0502020204030204" pitchFamily="34" charset="0"/>
              </a:rPr>
            </a:br>
            <a:r>
              <a:rPr lang="en-GB" sz="3200" dirty="0" smtClean="0">
                <a:latin typeface="Calibri" panose="020F0502020204030204" pitchFamily="34" charset="0"/>
              </a:rPr>
              <a:t>Where do we want to be?</a:t>
            </a:r>
            <a:endParaRPr lang="en-GB" sz="3200" dirty="0">
              <a:latin typeface="Calibri" panose="020F0502020204030204" pitchFamily="34" charset="0"/>
            </a:endParaRPr>
          </a:p>
        </p:txBody>
      </p:sp>
      <p:sp>
        <p:nvSpPr>
          <p:cNvPr id="4" name="Rectangle 3"/>
          <p:cNvSpPr/>
          <p:nvPr/>
        </p:nvSpPr>
        <p:spPr>
          <a:xfrm>
            <a:off x="244330" y="1699061"/>
            <a:ext cx="8587680" cy="3170099"/>
          </a:xfrm>
          <a:prstGeom prst="rect">
            <a:avLst/>
          </a:prstGeom>
        </p:spPr>
        <p:txBody>
          <a:bodyPr wrap="square">
            <a:spAutoFit/>
          </a:bodyPr>
          <a:lstStyle/>
          <a:p>
            <a:pPr marL="457200" indent="-457200">
              <a:buFont typeface="+mj-lt"/>
              <a:buAutoNum type="arabicPeriod"/>
              <a:defRPr/>
            </a:pPr>
            <a:endParaRPr lang="en-GB" sz="2000" dirty="0" smtClean="0">
              <a:latin typeface="Calibri" panose="020F0502020204030204" pitchFamily="34" charset="0"/>
              <a:cs typeface="Arial" pitchFamily="34" charset="0"/>
            </a:endParaRPr>
          </a:p>
          <a:p>
            <a:pPr marL="457200" indent="-457200">
              <a:buFont typeface="+mj-lt"/>
              <a:buAutoNum type="arabicPeriod"/>
              <a:defRPr/>
            </a:pPr>
            <a:r>
              <a:rPr lang="en-GB" sz="2000" dirty="0" smtClean="0">
                <a:latin typeface="Calibri" panose="020F0502020204030204" pitchFamily="34" charset="0"/>
                <a:cs typeface="Arial" pitchFamily="34" charset="0"/>
              </a:rPr>
              <a:t>Individually, think of </a:t>
            </a:r>
            <a:r>
              <a:rPr lang="en-GB" sz="2000" b="1" dirty="0" smtClean="0">
                <a:latin typeface="Calibri" panose="020F0502020204030204" pitchFamily="34" charset="0"/>
                <a:cs typeface="Arial" pitchFamily="34" charset="0"/>
              </a:rPr>
              <a:t>where do you want </a:t>
            </a:r>
            <a:r>
              <a:rPr lang="en-GB" sz="2000" b="1" dirty="0" smtClean="0">
                <a:solidFill>
                  <a:srgbClr val="FF0000"/>
                </a:solidFill>
                <a:latin typeface="Calibri" panose="020F0502020204030204" pitchFamily="34" charset="0"/>
                <a:cs typeface="Arial" pitchFamily="34" charset="0"/>
              </a:rPr>
              <a:t>[Org]</a:t>
            </a:r>
            <a:r>
              <a:rPr lang="en-GB" sz="2000" b="1" dirty="0" smtClean="0">
                <a:latin typeface="Calibri" panose="020F0502020204030204" pitchFamily="34" charset="0"/>
                <a:cs typeface="Arial" pitchFamily="34" charset="0"/>
              </a:rPr>
              <a:t> to be </a:t>
            </a:r>
            <a:r>
              <a:rPr lang="en-GB" sz="2000" dirty="0" smtClean="0">
                <a:latin typeface="Calibri" panose="020F0502020204030204" pitchFamily="34" charset="0"/>
                <a:cs typeface="Arial" pitchFamily="34" charset="0"/>
              </a:rPr>
              <a:t>in 201Y regarding its Financial Sustainability, whilst pursuing its mission.</a:t>
            </a:r>
          </a:p>
          <a:p>
            <a:pPr marL="457200" indent="-457200">
              <a:buFont typeface="+mj-lt"/>
              <a:buAutoNum type="arabicPeriod"/>
              <a:defRPr/>
            </a:pPr>
            <a:endParaRPr lang="en-GB" sz="2000" dirty="0" smtClean="0">
              <a:latin typeface="Calibri" panose="020F0502020204030204" pitchFamily="34" charset="0"/>
              <a:cs typeface="Arial" pitchFamily="34" charset="0"/>
            </a:endParaRPr>
          </a:p>
          <a:p>
            <a:pPr marL="457200" indent="-457200">
              <a:buFont typeface="+mj-lt"/>
              <a:buAutoNum type="arabicPeriod"/>
              <a:defRPr/>
            </a:pPr>
            <a:r>
              <a:rPr lang="en-GB" sz="2000" dirty="0" smtClean="0">
                <a:latin typeface="Calibri" panose="020F0502020204030204" pitchFamily="34" charset="0"/>
              </a:rPr>
              <a:t>Individually, write </a:t>
            </a:r>
            <a:r>
              <a:rPr lang="en-GB" sz="2000" dirty="0">
                <a:latin typeface="Calibri" panose="020F0502020204030204" pitchFamily="34" charset="0"/>
              </a:rPr>
              <a:t>down </a:t>
            </a:r>
            <a:r>
              <a:rPr lang="en-GB" sz="2000" b="1" dirty="0">
                <a:latin typeface="Calibri" panose="020F0502020204030204" pitchFamily="34" charset="0"/>
              </a:rPr>
              <a:t>up to 6</a:t>
            </a:r>
            <a:r>
              <a:rPr lang="en-GB" sz="2000" b="1" dirty="0" smtClean="0">
                <a:latin typeface="Calibri" panose="020F0502020204030204" pitchFamily="34" charset="0"/>
              </a:rPr>
              <a:t> </a:t>
            </a:r>
            <a:r>
              <a:rPr lang="en-GB" sz="2000" dirty="0">
                <a:latin typeface="Calibri" panose="020F0502020204030204" pitchFamily="34" charset="0"/>
              </a:rPr>
              <a:t>(financially related) goals you would like to have achieved by </a:t>
            </a:r>
            <a:r>
              <a:rPr lang="en-GB" sz="2000" dirty="0" smtClean="0">
                <a:latin typeface="Calibri" panose="020F0502020204030204" pitchFamily="34" charset="0"/>
              </a:rPr>
              <a:t>201Y . </a:t>
            </a:r>
            <a:r>
              <a:rPr lang="en-GB" sz="2000" b="1" dirty="0" smtClean="0">
                <a:latin typeface="Calibri" panose="020F0502020204030204" pitchFamily="34" charset="0"/>
              </a:rPr>
              <a:t>Be specific!</a:t>
            </a:r>
            <a:endParaRPr lang="en-GB" sz="2000" b="1" dirty="0">
              <a:latin typeface="Calibri" panose="020F0502020204030204" pitchFamily="34" charset="0"/>
            </a:endParaRPr>
          </a:p>
          <a:p>
            <a:pPr marL="457200" indent="-457200">
              <a:buFont typeface="+mj-lt"/>
              <a:buAutoNum type="arabicPeriod"/>
              <a:defRPr/>
            </a:pPr>
            <a:endParaRPr lang="en-GB" sz="2000" dirty="0" smtClean="0">
              <a:latin typeface="Calibri" panose="020F0502020204030204" pitchFamily="34" charset="0"/>
              <a:cs typeface="Arial" pitchFamily="34" charset="0"/>
            </a:endParaRPr>
          </a:p>
          <a:p>
            <a:pPr>
              <a:defRPr/>
            </a:pPr>
            <a:endParaRPr lang="en-GB" sz="2000" dirty="0" smtClean="0">
              <a:latin typeface="Calibri" panose="020F0502020204030204" pitchFamily="34" charset="0"/>
              <a:cs typeface="Arial" pitchFamily="34" charset="0"/>
            </a:endParaRPr>
          </a:p>
          <a:p>
            <a:r>
              <a:rPr lang="pt-PT" sz="2000" b="1" dirty="0" smtClean="0">
                <a:solidFill>
                  <a:srgbClr val="FF0000"/>
                </a:solidFill>
                <a:latin typeface="Calibri" panose="020F0502020204030204" pitchFamily="34" charset="0"/>
              </a:rPr>
              <a:t>[INSERT ORGANISATION’S MISSION]</a:t>
            </a:r>
            <a:endParaRPr lang="en-US" sz="2000" i="1" dirty="0" smtClean="0">
              <a:solidFill>
                <a:srgbClr val="FF0000"/>
              </a:solidFill>
              <a:latin typeface="Calibri" panose="020F0502020204030204" pitchFamily="34" charset="0"/>
            </a:endParaRPr>
          </a:p>
          <a:p>
            <a:pPr algn="ctr"/>
            <a:endParaRPr lang="en-US" sz="2000" i="1" dirty="0">
              <a:latin typeface="Calibri" panose="020F0502020204030204" pitchFamily="34" charset="0"/>
            </a:endParaRPr>
          </a:p>
        </p:txBody>
      </p:sp>
    </p:spTree>
    <p:extLst>
      <p:ext uri="{BB962C8B-B14F-4D97-AF65-F5344CB8AC3E}">
        <p14:creationId xmlns:p14="http://schemas.microsoft.com/office/powerpoint/2010/main" val="16362685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4330" y="1988840"/>
            <a:ext cx="8587680" cy="5016758"/>
          </a:xfrm>
          <a:prstGeom prst="rect">
            <a:avLst/>
          </a:prstGeom>
        </p:spPr>
        <p:txBody>
          <a:bodyPr wrap="square">
            <a:spAutoFit/>
          </a:bodyPr>
          <a:lstStyle/>
          <a:p>
            <a:pPr marL="457200" indent="-457200">
              <a:buFont typeface="+mj-lt"/>
              <a:buAutoNum type="arabicPeriod"/>
              <a:defRPr/>
            </a:pPr>
            <a:r>
              <a:rPr lang="en-GB" sz="2000" dirty="0" smtClean="0">
                <a:latin typeface="Calibri" panose="020F0502020204030204" pitchFamily="34" charset="0"/>
                <a:cs typeface="Arial" pitchFamily="34" charset="0"/>
              </a:rPr>
              <a:t>In groups, discuss what your strategic actions will be in order to achieve the goals prioritised before,  also in relation to:</a:t>
            </a:r>
          </a:p>
          <a:p>
            <a:pPr>
              <a:defRPr/>
            </a:pPr>
            <a:endParaRPr lang="en-GB" sz="2000" dirty="0" smtClean="0">
              <a:latin typeface="Calibri" panose="020F0502020204030204" pitchFamily="34" charset="0"/>
              <a:cs typeface="Arial" pitchFamily="34" charset="0"/>
            </a:endParaRPr>
          </a:p>
          <a:p>
            <a:pPr marL="914400" lvl="1" indent="-457200">
              <a:buFont typeface="Arial" pitchFamily="34" charset="0"/>
              <a:buChar char="•"/>
              <a:defRPr/>
            </a:pPr>
            <a:r>
              <a:rPr lang="en-GB" sz="2000" dirty="0" smtClean="0">
                <a:latin typeface="Calibri" panose="020F0502020204030204" pitchFamily="34" charset="0"/>
                <a:cs typeface="Arial" pitchFamily="34" charset="0"/>
              </a:rPr>
              <a:t>Increasing Unrestricted Funding</a:t>
            </a:r>
            <a:endParaRPr lang="en-GB" sz="1000" dirty="0" smtClean="0">
              <a:latin typeface="Calibri" panose="020F0502020204030204" pitchFamily="34" charset="0"/>
              <a:cs typeface="Arial" pitchFamily="34" charset="0"/>
            </a:endParaRPr>
          </a:p>
          <a:p>
            <a:pPr marL="914400" lvl="1" indent="-457200">
              <a:buFont typeface="Arial" pitchFamily="34" charset="0"/>
              <a:buChar char="•"/>
              <a:defRPr/>
            </a:pPr>
            <a:r>
              <a:rPr lang="en-GB" sz="2000" dirty="0" smtClean="0">
                <a:latin typeface="Calibri" panose="020F0502020204030204" pitchFamily="34" charset="0"/>
                <a:cs typeface="Arial" pitchFamily="34" charset="0"/>
              </a:rPr>
              <a:t>Targeted Reserves </a:t>
            </a:r>
          </a:p>
          <a:p>
            <a:pPr marL="914400" lvl="1" indent="-457200">
              <a:buFont typeface="Arial" pitchFamily="34" charset="0"/>
              <a:buChar char="•"/>
              <a:defRPr/>
            </a:pPr>
            <a:r>
              <a:rPr lang="en-GB" sz="2000" dirty="0" smtClean="0">
                <a:latin typeface="Calibri" panose="020F0502020204030204" pitchFamily="34" charset="0"/>
                <a:cs typeface="Arial" pitchFamily="34" charset="0"/>
              </a:rPr>
              <a:t>Desired/Proposed Funding Mix</a:t>
            </a:r>
          </a:p>
          <a:p>
            <a:pPr marL="914400" lvl="1" indent="-457200">
              <a:buFont typeface="Arial" pitchFamily="34" charset="0"/>
              <a:buChar char="•"/>
              <a:defRPr/>
            </a:pPr>
            <a:r>
              <a:rPr lang="en-GB" sz="2000" dirty="0" smtClean="0">
                <a:latin typeface="Calibri" panose="020F0502020204030204" pitchFamily="34" charset="0"/>
                <a:cs typeface="Arial" pitchFamily="34" charset="0"/>
              </a:rPr>
              <a:t>Risks &amp; Opportunities identified</a:t>
            </a:r>
            <a:endParaRPr lang="en-GB" sz="2000" dirty="0">
              <a:latin typeface="Calibri" panose="020F0502020204030204" pitchFamily="34" charset="0"/>
              <a:cs typeface="Arial" pitchFamily="34" charset="0"/>
            </a:endParaRPr>
          </a:p>
          <a:p>
            <a:pPr>
              <a:defRPr/>
            </a:pPr>
            <a:endParaRPr lang="en-GB" sz="2000" dirty="0" smtClean="0">
              <a:latin typeface="Calibri" panose="020F0502020204030204" pitchFamily="34" charset="0"/>
              <a:cs typeface="Arial" pitchFamily="34" charset="0"/>
            </a:endParaRPr>
          </a:p>
          <a:p>
            <a:pPr>
              <a:defRPr/>
            </a:pPr>
            <a:r>
              <a:rPr lang="en-GB" sz="2000" dirty="0" smtClean="0">
                <a:latin typeface="Calibri" panose="020F0502020204030204" pitchFamily="34" charset="0"/>
                <a:cs typeface="Arial" pitchFamily="34" charset="0"/>
              </a:rPr>
              <a:t>…taking into account:</a:t>
            </a:r>
          </a:p>
          <a:p>
            <a:pPr>
              <a:defRPr/>
            </a:pPr>
            <a:endParaRPr lang="en-GB" sz="2000" dirty="0">
              <a:latin typeface="Calibri" panose="020F0502020204030204" pitchFamily="34" charset="0"/>
              <a:cs typeface="Arial" pitchFamily="34" charset="0"/>
            </a:endParaRPr>
          </a:p>
          <a:p>
            <a:pPr marL="800100" lvl="1" indent="-342900">
              <a:buFont typeface="Arial" pitchFamily="34" charset="0"/>
              <a:buChar char="•"/>
              <a:defRPr/>
            </a:pPr>
            <a:r>
              <a:rPr lang="en-GB" sz="2000" dirty="0" smtClean="0">
                <a:latin typeface="Calibri" panose="020F0502020204030204" pitchFamily="34" charset="0"/>
                <a:cs typeface="Arial" pitchFamily="34" charset="0"/>
              </a:rPr>
              <a:t>Donor Dependency</a:t>
            </a:r>
          </a:p>
          <a:p>
            <a:pPr marL="800100" lvl="1" indent="-342900">
              <a:buFont typeface="Arial" pitchFamily="34" charset="0"/>
              <a:buChar char="•"/>
              <a:defRPr/>
            </a:pPr>
            <a:r>
              <a:rPr lang="en-GB" sz="2000" dirty="0" smtClean="0">
                <a:latin typeface="Calibri" panose="020F0502020204030204" pitchFamily="34" charset="0"/>
                <a:cs typeface="Arial" pitchFamily="34" charset="0"/>
              </a:rPr>
              <a:t>Relationship with Stakeholders</a:t>
            </a:r>
          </a:p>
          <a:p>
            <a:pPr marL="800100" lvl="1" indent="-342900">
              <a:buFont typeface="Arial" pitchFamily="34" charset="0"/>
              <a:buChar char="•"/>
              <a:defRPr/>
            </a:pPr>
            <a:r>
              <a:rPr lang="en-GB" sz="2000" dirty="0" smtClean="0">
                <a:latin typeface="Calibri" panose="020F0502020204030204" pitchFamily="34" charset="0"/>
                <a:cs typeface="Arial" pitchFamily="34" charset="0"/>
              </a:rPr>
              <a:t>Strengths, Weaknesses, Opportunities &amp; Constraints</a:t>
            </a:r>
          </a:p>
          <a:p>
            <a:pPr marL="800100" lvl="1" indent="-342900">
              <a:buFont typeface="Arial" pitchFamily="34" charset="0"/>
              <a:buChar char="•"/>
              <a:defRPr/>
            </a:pPr>
            <a:endParaRPr lang="en-GB" sz="2000" dirty="0" smtClean="0">
              <a:latin typeface="Calibri" panose="020F0502020204030204" pitchFamily="34" charset="0"/>
              <a:cs typeface="Arial" pitchFamily="34" charset="0"/>
            </a:endParaRPr>
          </a:p>
          <a:p>
            <a:pPr marL="800100" lvl="1" indent="-342900">
              <a:buFont typeface="Arial" pitchFamily="34" charset="0"/>
              <a:buChar char="•"/>
              <a:defRPr/>
            </a:pPr>
            <a:endParaRPr lang="en-GB" sz="2000" dirty="0" smtClean="0">
              <a:latin typeface="Calibri" panose="020F0502020204030204" pitchFamily="34" charset="0"/>
              <a:cs typeface="Arial" pitchFamily="34" charset="0"/>
            </a:endParaRPr>
          </a:p>
          <a:p>
            <a:pPr marL="800100" lvl="1" indent="-342900">
              <a:buFont typeface="Arial" pitchFamily="34" charset="0"/>
              <a:buChar char="•"/>
              <a:defRPr/>
            </a:pPr>
            <a:endParaRPr lang="en-GB" sz="2000" dirty="0" smtClean="0">
              <a:latin typeface="Calibri" panose="020F0502020204030204" pitchFamily="34" charset="0"/>
              <a:cs typeface="Arial" pitchFamily="34" charset="0"/>
            </a:endParaRPr>
          </a:p>
        </p:txBody>
      </p:sp>
      <p:sp>
        <p:nvSpPr>
          <p:cNvPr id="4" name="Title 1"/>
          <p:cNvSpPr>
            <a:spLocks noGrp="1"/>
          </p:cNvSpPr>
          <p:nvPr>
            <p:ph type="title"/>
          </p:nvPr>
        </p:nvSpPr>
        <p:spPr>
          <a:xfrm>
            <a:off x="3203848" y="274638"/>
            <a:ext cx="5868144" cy="1143000"/>
          </a:xfrm>
        </p:spPr>
        <p:txBody>
          <a:bodyPr>
            <a:noAutofit/>
          </a:bodyPr>
          <a:lstStyle/>
          <a:p>
            <a:r>
              <a:rPr lang="en-GB" sz="3200" dirty="0">
                <a:solidFill>
                  <a:srgbClr val="008000"/>
                </a:solidFill>
                <a:latin typeface="Calibri" panose="020F0502020204030204" pitchFamily="34" charset="0"/>
                <a:cs typeface="Arial" charset="0"/>
              </a:rPr>
              <a:t>Activity: </a:t>
            </a:r>
            <a:r>
              <a:rPr lang="en-GB" sz="3200" dirty="0" smtClean="0">
                <a:latin typeface="Calibri" panose="020F0502020204030204" pitchFamily="34" charset="0"/>
              </a:rPr>
              <a:t>The Strategy </a:t>
            </a:r>
            <a:r>
              <a:rPr lang="en-GB" sz="3200" dirty="0">
                <a:latin typeface="Calibri" panose="020F0502020204030204" pitchFamily="34" charset="0"/>
              </a:rPr>
              <a:t/>
            </a:r>
            <a:br>
              <a:rPr lang="en-GB" sz="3200" dirty="0">
                <a:latin typeface="Calibri" panose="020F0502020204030204" pitchFamily="34" charset="0"/>
              </a:rPr>
            </a:br>
            <a:r>
              <a:rPr lang="en-GB" sz="3200" dirty="0" smtClean="0">
                <a:latin typeface="Calibri" panose="020F0502020204030204" pitchFamily="34" charset="0"/>
              </a:rPr>
              <a:t>How do we get there?</a:t>
            </a:r>
            <a:endParaRPr lang="en-GB" sz="3200" dirty="0">
              <a:latin typeface="Calibri" panose="020F0502020204030204" pitchFamily="34" charset="0"/>
            </a:endParaRPr>
          </a:p>
        </p:txBody>
      </p:sp>
    </p:spTree>
    <p:extLst>
      <p:ext uri="{BB962C8B-B14F-4D97-AF65-F5344CB8AC3E}">
        <p14:creationId xmlns:p14="http://schemas.microsoft.com/office/powerpoint/2010/main" val="3468686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211960" y="188640"/>
            <a:ext cx="4474840" cy="1143000"/>
          </a:xfrm>
        </p:spPr>
        <p:txBody>
          <a:bodyPr>
            <a:normAutofit fontScale="90000"/>
          </a:bodyPr>
          <a:lstStyle/>
          <a:p>
            <a:r>
              <a:rPr lang="en-GB" sz="3600" dirty="0" smtClean="0">
                <a:latin typeface="Calibri" panose="020F0502020204030204" pitchFamily="34" charset="0"/>
              </a:rPr>
              <a:t>Why is a Financial Strategy Important?</a:t>
            </a:r>
            <a:endParaRPr lang="en-GB" sz="3600" dirty="0">
              <a:latin typeface="Calibri" panose="020F0502020204030204" pitchFamily="34" charset="0"/>
            </a:endParaRPr>
          </a:p>
        </p:txBody>
      </p:sp>
      <p:sp>
        <p:nvSpPr>
          <p:cNvPr id="5" name="Content Placeholder 3"/>
          <p:cNvSpPr>
            <a:spLocks noGrp="1"/>
          </p:cNvSpPr>
          <p:nvPr>
            <p:ph idx="1"/>
          </p:nvPr>
        </p:nvSpPr>
        <p:spPr>
          <a:xfrm>
            <a:off x="611560" y="1772816"/>
            <a:ext cx="7920880" cy="3594830"/>
          </a:xfrm>
          <a:prstGeom prst="rect">
            <a:avLst/>
          </a:prstGeom>
        </p:spPr>
        <p:txBody>
          <a:bodyPr wrap="square">
            <a:spAutoFit/>
          </a:bodyPr>
          <a:lstStyle/>
          <a:p>
            <a:endParaRPr lang="en-GB" sz="2600" dirty="0" smtClean="0">
              <a:latin typeface="Calibri" panose="020F0502020204030204" pitchFamily="34" charset="0"/>
            </a:endParaRPr>
          </a:p>
          <a:p>
            <a:r>
              <a:rPr lang="en-GB" sz="2400" dirty="0" smtClean="0">
                <a:latin typeface="Calibri" panose="020F0502020204030204" pitchFamily="34" charset="0"/>
              </a:rPr>
              <a:t>Creating a viable and sustainable organisation</a:t>
            </a:r>
          </a:p>
          <a:p>
            <a:endParaRPr lang="en-GB" sz="2400" dirty="0" smtClean="0">
              <a:latin typeface="Calibri" panose="020F0502020204030204" pitchFamily="34" charset="0"/>
            </a:endParaRPr>
          </a:p>
          <a:p>
            <a:r>
              <a:rPr lang="en-GB" sz="2400" dirty="0" smtClean="0">
                <a:latin typeface="Calibri" panose="020F0502020204030204" pitchFamily="34" charset="0"/>
              </a:rPr>
              <a:t>Reducing dependency</a:t>
            </a:r>
          </a:p>
          <a:p>
            <a:endParaRPr lang="en-GB" sz="2400" dirty="0" smtClean="0">
              <a:latin typeface="Calibri" panose="020F0502020204030204" pitchFamily="34" charset="0"/>
            </a:endParaRPr>
          </a:p>
          <a:p>
            <a:r>
              <a:rPr lang="en-GB" sz="2400" dirty="0" smtClean="0">
                <a:latin typeface="Calibri" panose="020F0502020204030204" pitchFamily="34" charset="0"/>
              </a:rPr>
              <a:t>Expansion and development</a:t>
            </a:r>
          </a:p>
          <a:p>
            <a:endParaRPr lang="en-GB" sz="2400" dirty="0" smtClean="0">
              <a:latin typeface="Calibri" panose="020F0502020204030204" pitchFamily="34" charset="0"/>
            </a:endParaRPr>
          </a:p>
          <a:p>
            <a:r>
              <a:rPr lang="en-GB" sz="2400" dirty="0" smtClean="0">
                <a:latin typeface="Calibri" panose="020F0502020204030204" pitchFamily="34" charset="0"/>
              </a:rPr>
              <a:t>Building up support in the local community</a:t>
            </a:r>
            <a:endParaRPr lang="en-GB" sz="2400" dirty="0">
              <a:latin typeface="Calibri" panose="020F0502020204030204" pitchFamily="34" charset="0"/>
            </a:endParaRPr>
          </a:p>
        </p:txBody>
      </p:sp>
    </p:spTree>
    <p:extLst>
      <p:ext uri="{BB962C8B-B14F-4D97-AF65-F5344CB8AC3E}">
        <p14:creationId xmlns:p14="http://schemas.microsoft.com/office/powerpoint/2010/main" val="27109542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987824" y="274638"/>
            <a:ext cx="5698976" cy="778098"/>
          </a:xfrm>
        </p:spPr>
        <p:txBody>
          <a:bodyPr>
            <a:normAutofit/>
          </a:bodyPr>
          <a:lstStyle/>
          <a:p>
            <a:r>
              <a:rPr lang="en-GB" sz="3200" dirty="0" smtClean="0">
                <a:latin typeface="Calibri" panose="020F0502020204030204" pitchFamily="34" charset="0"/>
              </a:rPr>
              <a:t>Policies – Your rules</a:t>
            </a:r>
            <a:endParaRPr lang="en-GB" sz="3200" dirty="0">
              <a:latin typeface="Calibri" panose="020F0502020204030204" pitchFamily="34" charset="0"/>
            </a:endParaRPr>
          </a:p>
        </p:txBody>
      </p:sp>
      <p:sp>
        <p:nvSpPr>
          <p:cNvPr id="5" name="Rectangle 4"/>
          <p:cNvSpPr/>
          <p:nvPr/>
        </p:nvSpPr>
        <p:spPr>
          <a:xfrm>
            <a:off x="179512" y="1582341"/>
            <a:ext cx="8856984" cy="2031325"/>
          </a:xfrm>
          <a:prstGeom prst="rect">
            <a:avLst/>
          </a:prstGeom>
        </p:spPr>
        <p:txBody>
          <a:bodyPr wrap="square">
            <a:spAutoFit/>
          </a:bodyPr>
          <a:lstStyle/>
          <a:p>
            <a:r>
              <a:rPr lang="en-GB" b="1" u="sng" dirty="0">
                <a:latin typeface="Calibri" panose="020F0502020204030204" pitchFamily="34" charset="0"/>
              </a:rPr>
              <a:t>Reserves policy</a:t>
            </a:r>
            <a:r>
              <a:rPr lang="en-GB" dirty="0">
                <a:latin typeface="Calibri" panose="020F0502020204030204" pitchFamily="34" charset="0"/>
              </a:rPr>
              <a:t> – what level </a:t>
            </a:r>
            <a:r>
              <a:rPr lang="en-GB" dirty="0" smtClean="0">
                <a:latin typeface="Calibri" panose="020F0502020204030204" pitchFamily="34" charset="0"/>
              </a:rPr>
              <a:t>of reserves</a:t>
            </a:r>
            <a:r>
              <a:rPr lang="en-GB" dirty="0">
                <a:latin typeface="Calibri" panose="020F0502020204030204" pitchFamily="34" charset="0"/>
              </a:rPr>
              <a:t> you aim to build up, and how surpluses will be handled.</a:t>
            </a:r>
            <a:br>
              <a:rPr lang="en-GB" dirty="0">
                <a:latin typeface="Calibri" panose="020F0502020204030204" pitchFamily="34" charset="0"/>
              </a:rPr>
            </a:br>
            <a:r>
              <a:rPr lang="en-GB" dirty="0">
                <a:latin typeface="Calibri" panose="020F0502020204030204" pitchFamily="34" charset="0"/>
              </a:rPr>
              <a:t> </a:t>
            </a:r>
          </a:p>
          <a:p>
            <a:r>
              <a:rPr lang="en-GB" b="1" dirty="0">
                <a:latin typeface="Calibri" panose="020F0502020204030204" pitchFamily="34" charset="0"/>
              </a:rPr>
              <a:t>Example:</a:t>
            </a:r>
            <a:r>
              <a:rPr lang="en-GB" dirty="0">
                <a:latin typeface="Calibri" panose="020F0502020204030204" pitchFamily="34" charset="0"/>
              </a:rPr>
              <a:t> It is our policy to maintain general reserves equivalent to 6 months of operating expenditure.  This policy is reviewed by the Board every three years.  General fund surpluses in a given year will be added to this reserve.  If the reserve level exceeds the policy level, we will  spend it on behalf of the beneficiaries in line with our strategy.</a:t>
            </a:r>
          </a:p>
        </p:txBody>
      </p:sp>
      <p:sp>
        <p:nvSpPr>
          <p:cNvPr id="6" name="Rectangle 5"/>
          <p:cNvSpPr/>
          <p:nvPr/>
        </p:nvSpPr>
        <p:spPr>
          <a:xfrm>
            <a:off x="207576" y="3861048"/>
            <a:ext cx="8828919" cy="2308324"/>
          </a:xfrm>
          <a:prstGeom prst="rect">
            <a:avLst/>
          </a:prstGeom>
        </p:spPr>
        <p:txBody>
          <a:bodyPr wrap="square">
            <a:spAutoFit/>
          </a:bodyPr>
          <a:lstStyle/>
          <a:p>
            <a:r>
              <a:rPr lang="en-GB" b="1" u="sng" dirty="0">
                <a:latin typeface="Calibri" panose="020F0502020204030204" pitchFamily="34" charset="0"/>
              </a:rPr>
              <a:t>Core costs policy</a:t>
            </a:r>
            <a:r>
              <a:rPr lang="en-GB" dirty="0">
                <a:latin typeface="Calibri" panose="020F0502020204030204" pitchFamily="34" charset="0"/>
              </a:rPr>
              <a:t> – what method will be used to </a:t>
            </a:r>
            <a:r>
              <a:rPr lang="en-GB" dirty="0" smtClean="0">
                <a:latin typeface="Calibri" panose="020F0502020204030204" pitchFamily="34" charset="0"/>
              </a:rPr>
              <a:t>recover programme support costs</a:t>
            </a:r>
            <a:r>
              <a:rPr lang="en-GB" dirty="0">
                <a:latin typeface="Calibri" panose="020F0502020204030204" pitchFamily="34" charset="0"/>
              </a:rPr>
              <a:t> from projects and funders. It will also clarify the policy on subsidising ‘poorer’ projects and how that will be decided and managed.</a:t>
            </a:r>
          </a:p>
          <a:p>
            <a:endParaRPr lang="en-GB" b="1" dirty="0" smtClean="0">
              <a:latin typeface="Calibri" panose="020F0502020204030204" pitchFamily="34" charset="0"/>
            </a:endParaRPr>
          </a:p>
          <a:p>
            <a:r>
              <a:rPr lang="en-GB" b="1" dirty="0" smtClean="0">
                <a:latin typeface="Calibri" panose="020F0502020204030204" pitchFamily="34" charset="0"/>
              </a:rPr>
              <a:t>Example</a:t>
            </a:r>
            <a:r>
              <a:rPr lang="en-GB" dirty="0">
                <a:latin typeface="Calibri" panose="020F0502020204030204" pitchFamily="34" charset="0"/>
              </a:rPr>
              <a:t>: It is our policy to </a:t>
            </a:r>
            <a:r>
              <a:rPr lang="en-GB" dirty="0" smtClean="0">
                <a:latin typeface="Calibri" panose="020F0502020204030204" pitchFamily="34" charset="0"/>
              </a:rPr>
              <a:t>apportion </a:t>
            </a:r>
            <a:r>
              <a:rPr lang="en-GB" dirty="0">
                <a:latin typeface="Calibri" panose="020F0502020204030204" pitchFamily="34" charset="0"/>
              </a:rPr>
              <a:t>overhead costs to projects on a monthly basis, in proportion to the direct costs incurred by each project.  Each project should generate enough income to cover both its direct and apportioned indirect costs, unless the Board authorises otherwise for particular cases.</a:t>
            </a:r>
          </a:p>
        </p:txBody>
      </p:sp>
    </p:spTree>
    <p:extLst>
      <p:ext uri="{BB962C8B-B14F-4D97-AF65-F5344CB8AC3E}">
        <p14:creationId xmlns:p14="http://schemas.microsoft.com/office/powerpoint/2010/main" val="19042253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628800"/>
            <a:ext cx="8784976" cy="4524315"/>
          </a:xfrm>
          <a:prstGeom prst="rect">
            <a:avLst/>
          </a:prstGeom>
        </p:spPr>
        <p:txBody>
          <a:bodyPr wrap="square">
            <a:spAutoFit/>
          </a:bodyPr>
          <a:lstStyle/>
          <a:p>
            <a:r>
              <a:rPr lang="en-GB" b="1" u="sng" dirty="0">
                <a:latin typeface="Calibri" panose="020F0502020204030204" pitchFamily="34" charset="0"/>
              </a:rPr>
              <a:t>Pricing and cost recovery policy</a:t>
            </a:r>
            <a:r>
              <a:rPr lang="en-GB" dirty="0">
                <a:latin typeface="Calibri" panose="020F0502020204030204" pitchFamily="34" charset="0"/>
              </a:rPr>
              <a:t> – where charges are to be made to service users, this will explain the basis and formula used for the charging, and the pricing structure</a:t>
            </a:r>
            <a:r>
              <a:rPr lang="en-GB" dirty="0" smtClean="0">
                <a:latin typeface="Calibri" panose="020F0502020204030204" pitchFamily="34" charset="0"/>
              </a:rPr>
              <a:t>.</a:t>
            </a:r>
          </a:p>
          <a:p>
            <a:endParaRPr lang="en-GB" dirty="0">
              <a:latin typeface="Calibri" panose="020F0502020204030204" pitchFamily="34" charset="0"/>
            </a:endParaRPr>
          </a:p>
          <a:p>
            <a:r>
              <a:rPr lang="en-GB" b="1" dirty="0">
                <a:latin typeface="Calibri" panose="020F0502020204030204" pitchFamily="34" charset="0"/>
              </a:rPr>
              <a:t>Example</a:t>
            </a:r>
            <a:r>
              <a:rPr lang="en-GB" dirty="0">
                <a:latin typeface="Calibri" panose="020F0502020204030204" pitchFamily="34" charset="0"/>
              </a:rPr>
              <a:t>: It is our policy to charge users of the clinic for consultation, drugs and lab tests.  The basis for the charge is cost plus 10% to cover overhead.  Patients unable to pay may apply to our 'Special Scheme' for assistance</a:t>
            </a:r>
            <a:r>
              <a:rPr lang="en-GB" dirty="0" smtClean="0">
                <a:latin typeface="Calibri" panose="020F0502020204030204" pitchFamily="34" charset="0"/>
              </a:rPr>
              <a:t>.</a:t>
            </a:r>
          </a:p>
          <a:p>
            <a:endParaRPr lang="en-GB" dirty="0">
              <a:latin typeface="Calibri" panose="020F0502020204030204" pitchFamily="34" charset="0"/>
            </a:endParaRPr>
          </a:p>
          <a:p>
            <a:endParaRPr lang="en-GB" dirty="0">
              <a:latin typeface="Calibri" panose="020F0502020204030204" pitchFamily="34" charset="0"/>
            </a:endParaRPr>
          </a:p>
          <a:p>
            <a:r>
              <a:rPr lang="en-GB" b="1" u="sng" dirty="0">
                <a:latin typeface="Calibri" panose="020F0502020204030204" pitchFamily="34" charset="0"/>
              </a:rPr>
              <a:t>Ethical policy</a:t>
            </a:r>
            <a:r>
              <a:rPr lang="en-GB" b="1" dirty="0">
                <a:latin typeface="Calibri" panose="020F0502020204030204" pitchFamily="34" charset="0"/>
              </a:rPr>
              <a:t> </a:t>
            </a:r>
            <a:r>
              <a:rPr lang="en-GB" dirty="0">
                <a:latin typeface="Calibri" panose="020F0502020204030204" pitchFamily="34" charset="0"/>
              </a:rPr>
              <a:t>– this will explain who the NGO will or will not </a:t>
            </a:r>
            <a:r>
              <a:rPr lang="en-GB" dirty="0" smtClean="0">
                <a:latin typeface="Calibri" panose="020F0502020204030204" pitchFamily="34" charset="0"/>
              </a:rPr>
              <a:t>accept funds</a:t>
            </a:r>
            <a:r>
              <a:rPr lang="en-GB" dirty="0">
                <a:latin typeface="Calibri" panose="020F0502020204030204" pitchFamily="34" charset="0"/>
              </a:rPr>
              <a:t> from and what funds may or may not be used for. This will be particularly relevant to NGOs involved in advocacy work</a:t>
            </a:r>
            <a:r>
              <a:rPr lang="en-GB" dirty="0" smtClean="0">
                <a:latin typeface="Calibri" panose="020F0502020204030204" pitchFamily="34" charset="0"/>
              </a:rPr>
              <a:t>.</a:t>
            </a:r>
          </a:p>
          <a:p>
            <a:endParaRPr lang="en-GB" dirty="0">
              <a:latin typeface="Calibri" panose="020F0502020204030204" pitchFamily="34" charset="0"/>
            </a:endParaRPr>
          </a:p>
          <a:p>
            <a:r>
              <a:rPr lang="en-GB" b="1" dirty="0">
                <a:latin typeface="Calibri" panose="020F0502020204030204" pitchFamily="34" charset="0"/>
              </a:rPr>
              <a:t>Example</a:t>
            </a:r>
            <a:r>
              <a:rPr lang="en-GB" dirty="0">
                <a:latin typeface="Calibri" panose="020F0502020204030204" pitchFamily="34" charset="0"/>
              </a:rPr>
              <a:t>: It is our policy to consider the ethical nature of all funds offered to us before accepting. For example,  we will not accept funds derived from any illegal source, or from corporates engaged in arms dealing or child labour.  We will not accept funds that create a conflict of interest.  We consider each case in line with our values.</a:t>
            </a:r>
          </a:p>
        </p:txBody>
      </p:sp>
      <p:sp>
        <p:nvSpPr>
          <p:cNvPr id="6" name="Title 1"/>
          <p:cNvSpPr>
            <a:spLocks noGrp="1"/>
          </p:cNvSpPr>
          <p:nvPr>
            <p:ph type="title"/>
          </p:nvPr>
        </p:nvSpPr>
        <p:spPr>
          <a:xfrm>
            <a:off x="2987824" y="274638"/>
            <a:ext cx="5698976" cy="778098"/>
          </a:xfrm>
        </p:spPr>
        <p:txBody>
          <a:bodyPr>
            <a:normAutofit/>
          </a:bodyPr>
          <a:lstStyle/>
          <a:p>
            <a:r>
              <a:rPr lang="en-GB" sz="3200" dirty="0" smtClean="0">
                <a:latin typeface="Calibri" panose="020F0502020204030204" pitchFamily="34" charset="0"/>
              </a:rPr>
              <a:t>Policies – Your rules</a:t>
            </a:r>
            <a:endParaRPr lang="en-GB" sz="3200" dirty="0">
              <a:latin typeface="Calibri" panose="020F0502020204030204" pitchFamily="34" charset="0"/>
            </a:endParaRPr>
          </a:p>
        </p:txBody>
      </p:sp>
    </p:spTree>
    <p:extLst>
      <p:ext uri="{BB962C8B-B14F-4D97-AF65-F5344CB8AC3E}">
        <p14:creationId xmlns:p14="http://schemas.microsoft.com/office/powerpoint/2010/main" val="1205643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203848" y="188640"/>
            <a:ext cx="5482952" cy="1143000"/>
          </a:xfrm>
        </p:spPr>
        <p:txBody>
          <a:bodyPr>
            <a:normAutofit fontScale="90000"/>
          </a:bodyPr>
          <a:lstStyle/>
          <a:p>
            <a:r>
              <a:rPr lang="en-GB" sz="3600" dirty="0" smtClean="0">
                <a:latin typeface="Calibri" panose="020F0502020204030204" pitchFamily="34" charset="0"/>
              </a:rPr>
              <a:t>Developing a Financial Strategy</a:t>
            </a:r>
            <a:endParaRPr lang="en-GB" sz="3600" dirty="0">
              <a:latin typeface="Calibri" panose="020F0502020204030204" pitchFamily="34" charset="0"/>
            </a:endParaRPr>
          </a:p>
        </p:txBody>
      </p:sp>
      <p:sp>
        <p:nvSpPr>
          <p:cNvPr id="5" name="TextBox 4"/>
          <p:cNvSpPr txBox="1"/>
          <p:nvPr/>
        </p:nvSpPr>
        <p:spPr>
          <a:xfrm>
            <a:off x="683568" y="1851789"/>
            <a:ext cx="7920880" cy="3477875"/>
          </a:xfrm>
          <a:prstGeom prst="rect">
            <a:avLst/>
          </a:prstGeom>
          <a:noFill/>
        </p:spPr>
        <p:txBody>
          <a:bodyPr wrap="square" rtlCol="0">
            <a:spAutoFit/>
          </a:bodyPr>
          <a:lstStyle/>
          <a:p>
            <a:r>
              <a:rPr lang="pt-PT" sz="2000" dirty="0" smtClean="0">
                <a:latin typeface="Calibri" panose="020F0502020204030204" pitchFamily="34" charset="0"/>
              </a:rPr>
              <a:t>There are </a:t>
            </a:r>
            <a:r>
              <a:rPr lang="pt-PT" sz="2000" b="1" dirty="0" smtClean="0">
                <a:latin typeface="Calibri" panose="020F0502020204030204" pitchFamily="34" charset="0"/>
              </a:rPr>
              <a:t>four</a:t>
            </a:r>
            <a:r>
              <a:rPr lang="pt-PT" sz="2000" dirty="0" smtClean="0">
                <a:latin typeface="Calibri" panose="020F0502020204030204" pitchFamily="34" charset="0"/>
              </a:rPr>
              <a:t> basic questions you must answer, in order to have a Financial Strategy:</a:t>
            </a:r>
          </a:p>
          <a:p>
            <a:endParaRPr lang="pt-PT" sz="2000" dirty="0" smtClean="0">
              <a:latin typeface="Calibri" panose="020F0502020204030204" pitchFamily="34" charset="0"/>
            </a:endParaRPr>
          </a:p>
          <a:p>
            <a:endParaRPr lang="pt-PT" sz="2000" dirty="0">
              <a:latin typeface="Calibri" panose="020F0502020204030204" pitchFamily="34" charset="0"/>
            </a:endParaRPr>
          </a:p>
          <a:p>
            <a:pPr marL="342900" indent="-342900">
              <a:buFont typeface="+mj-lt"/>
              <a:buAutoNum type="arabicPeriod"/>
            </a:pPr>
            <a:r>
              <a:rPr lang="pt-PT" sz="2000" b="1" dirty="0" smtClean="0">
                <a:latin typeface="Calibri" panose="020F0502020204030204" pitchFamily="34" charset="0"/>
              </a:rPr>
              <a:t>Where are we now?</a:t>
            </a:r>
          </a:p>
          <a:p>
            <a:pPr marL="342900" indent="-342900">
              <a:buFont typeface="+mj-lt"/>
              <a:buAutoNum type="arabicPeriod"/>
            </a:pPr>
            <a:endParaRPr lang="pt-PT" sz="2000" dirty="0" smtClean="0">
              <a:latin typeface="Calibri" panose="020F0502020204030204" pitchFamily="34" charset="0"/>
            </a:endParaRPr>
          </a:p>
          <a:p>
            <a:pPr marL="342900" indent="-342900">
              <a:buFont typeface="+mj-lt"/>
              <a:buAutoNum type="arabicPeriod"/>
            </a:pPr>
            <a:r>
              <a:rPr lang="pt-PT" sz="2000" b="1" dirty="0" smtClean="0">
                <a:latin typeface="Calibri" panose="020F0502020204030204" pitchFamily="34" charset="0"/>
              </a:rPr>
              <a:t>Where do we want to be?</a:t>
            </a:r>
          </a:p>
          <a:p>
            <a:pPr marL="342900" indent="-342900">
              <a:buFont typeface="+mj-lt"/>
              <a:buAutoNum type="arabicPeriod"/>
            </a:pPr>
            <a:endParaRPr lang="pt-PT" sz="2000" dirty="0" smtClean="0">
              <a:latin typeface="Calibri" panose="020F0502020204030204" pitchFamily="34" charset="0"/>
            </a:endParaRPr>
          </a:p>
          <a:p>
            <a:pPr marL="342900" indent="-342900">
              <a:buFont typeface="+mj-lt"/>
              <a:buAutoNum type="arabicPeriod"/>
            </a:pPr>
            <a:r>
              <a:rPr lang="pt-PT" sz="2000" b="1" dirty="0" smtClean="0">
                <a:latin typeface="Calibri" panose="020F0502020204030204" pitchFamily="34" charset="0"/>
              </a:rPr>
              <a:t>How do we get there?</a:t>
            </a:r>
          </a:p>
          <a:p>
            <a:pPr marL="342900" indent="-342900">
              <a:buFont typeface="+mj-lt"/>
              <a:buAutoNum type="arabicPeriod"/>
            </a:pPr>
            <a:endParaRPr lang="pt-PT" sz="2000" dirty="0" smtClean="0">
              <a:latin typeface="Calibri" panose="020F0502020204030204" pitchFamily="34" charset="0"/>
            </a:endParaRPr>
          </a:p>
          <a:p>
            <a:pPr marL="342900" indent="-342900">
              <a:buFont typeface="+mj-lt"/>
              <a:buAutoNum type="arabicPeriod"/>
            </a:pPr>
            <a:r>
              <a:rPr lang="pt-PT" sz="2000" b="1" dirty="0" smtClean="0">
                <a:latin typeface="Calibri" panose="020F0502020204030204" pitchFamily="34" charset="0"/>
              </a:rPr>
              <a:t>Policies </a:t>
            </a:r>
            <a:r>
              <a:rPr lang="pt-PT" sz="2000" dirty="0" smtClean="0">
                <a:latin typeface="Calibri" panose="020F0502020204030204" pitchFamily="34" charset="0"/>
              </a:rPr>
              <a:t>(or </a:t>
            </a:r>
            <a:r>
              <a:rPr lang="pt-PT" sz="2000" b="1" dirty="0" smtClean="0">
                <a:latin typeface="Calibri" panose="020F0502020204030204" pitchFamily="34" charset="0"/>
              </a:rPr>
              <a:t>What are our rules to get there?</a:t>
            </a:r>
            <a:r>
              <a:rPr lang="pt-PT" sz="2000" dirty="0" smtClean="0">
                <a:latin typeface="Calibri" panose="020F0502020204030204" pitchFamily="34" charset="0"/>
              </a:rPr>
              <a:t>)</a:t>
            </a:r>
            <a:endParaRPr lang="en-GB" sz="2000" dirty="0">
              <a:latin typeface="Calibri" panose="020F0502020204030204" pitchFamily="34" charset="0"/>
            </a:endParaRPr>
          </a:p>
        </p:txBody>
      </p:sp>
    </p:spTree>
    <p:extLst>
      <p:ext uri="{BB962C8B-B14F-4D97-AF65-F5344CB8AC3E}">
        <p14:creationId xmlns:p14="http://schemas.microsoft.com/office/powerpoint/2010/main" val="1553088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617762"/>
            <a:ext cx="8352928" cy="4416594"/>
          </a:xfrm>
          <a:prstGeom prst="rect">
            <a:avLst/>
          </a:prstGeom>
        </p:spPr>
        <p:txBody>
          <a:bodyPr wrap="square">
            <a:spAutoFit/>
          </a:bodyPr>
          <a:lstStyle/>
          <a:p>
            <a:r>
              <a:rPr lang="en-GB" b="1" dirty="0" smtClean="0">
                <a:latin typeface="Calibri" panose="020F0502020204030204" pitchFamily="34" charset="0"/>
              </a:rPr>
              <a:t>1.   </a:t>
            </a:r>
            <a:r>
              <a:rPr lang="en-GB" sz="2000" b="1" dirty="0" smtClean="0">
                <a:latin typeface="Calibri" panose="020F0502020204030204" pitchFamily="34" charset="0"/>
              </a:rPr>
              <a:t>Where are we now?</a:t>
            </a:r>
          </a:p>
          <a:p>
            <a:endParaRPr lang="en-GB" sz="2000" dirty="0">
              <a:latin typeface="Calibri" panose="020F0502020204030204" pitchFamily="34" charset="0"/>
            </a:endParaRPr>
          </a:p>
          <a:p>
            <a:pPr algn="just"/>
            <a:r>
              <a:rPr lang="en-GB" dirty="0" smtClean="0">
                <a:latin typeface="Calibri" panose="020F0502020204030204" pitchFamily="34" charset="0"/>
              </a:rPr>
              <a:t>Where </a:t>
            </a:r>
            <a:r>
              <a:rPr lang="en-GB" dirty="0">
                <a:latin typeface="Calibri" panose="020F0502020204030204" pitchFamily="34" charset="0"/>
              </a:rPr>
              <a:t>the organisation is at the start of the strategy. </a:t>
            </a:r>
            <a:r>
              <a:rPr lang="en-GB" dirty="0" smtClean="0">
                <a:latin typeface="Calibri" panose="020F0502020204030204" pitchFamily="34" charset="0"/>
              </a:rPr>
              <a:t>It </a:t>
            </a:r>
            <a:r>
              <a:rPr lang="en-GB" dirty="0">
                <a:latin typeface="Calibri" panose="020F0502020204030204" pitchFamily="34" charset="0"/>
              </a:rPr>
              <a:t>includes an assessment of the key risks facing the NGO and the opportunities and resources it has available</a:t>
            </a:r>
            <a:r>
              <a:rPr lang="en-GB" dirty="0" smtClean="0">
                <a:latin typeface="Calibri" panose="020F0502020204030204" pitchFamily="34" charset="0"/>
              </a:rPr>
              <a:t>. </a:t>
            </a:r>
          </a:p>
          <a:p>
            <a:pPr algn="just"/>
            <a:endParaRPr lang="pt-PT" sz="1700" dirty="0" smtClean="0">
              <a:latin typeface="Calibri" panose="020F0502020204030204" pitchFamily="34" charset="0"/>
            </a:endParaRPr>
          </a:p>
          <a:p>
            <a:endParaRPr lang="en-GB" sz="1700" dirty="0">
              <a:latin typeface="Calibri" panose="020F0502020204030204" pitchFamily="34" charset="0"/>
            </a:endParaRPr>
          </a:p>
          <a:p>
            <a:r>
              <a:rPr lang="en-GB" dirty="0" smtClean="0">
                <a:latin typeface="Calibri" panose="020F0502020204030204" pitchFamily="34" charset="0"/>
              </a:rPr>
              <a:t>It usually entails analysis of:</a:t>
            </a:r>
          </a:p>
          <a:p>
            <a:endParaRPr lang="en-GB" dirty="0" smtClean="0">
              <a:latin typeface="Calibri" panose="020F0502020204030204" pitchFamily="34" charset="0"/>
            </a:endParaRPr>
          </a:p>
          <a:p>
            <a:pPr marL="285750" indent="-285750">
              <a:lnSpc>
                <a:spcPct val="150000"/>
              </a:lnSpc>
              <a:buFont typeface="Arial" pitchFamily="34" charset="0"/>
              <a:buChar char="•"/>
            </a:pPr>
            <a:r>
              <a:rPr lang="pt-PT" dirty="0">
                <a:latin typeface="Calibri" panose="020F0502020204030204" pitchFamily="34" charset="0"/>
              </a:rPr>
              <a:t>Current </a:t>
            </a:r>
            <a:r>
              <a:rPr lang="pt-PT" b="1" dirty="0">
                <a:latin typeface="Calibri" panose="020F0502020204030204" pitchFamily="34" charset="0"/>
              </a:rPr>
              <a:t>stakeholders</a:t>
            </a:r>
          </a:p>
          <a:p>
            <a:pPr marL="285750" indent="-285750">
              <a:lnSpc>
                <a:spcPct val="150000"/>
              </a:lnSpc>
              <a:buFont typeface="Arial" pitchFamily="34" charset="0"/>
              <a:buChar char="•"/>
            </a:pPr>
            <a:r>
              <a:rPr lang="pt-PT" dirty="0">
                <a:latin typeface="Calibri" panose="020F0502020204030204" pitchFamily="34" charset="0"/>
              </a:rPr>
              <a:t>The organisation’s Strenghts, Weaknesses, Opportunities &amp; Constraints (</a:t>
            </a:r>
            <a:r>
              <a:rPr lang="pt-PT" b="1" dirty="0">
                <a:latin typeface="Calibri" panose="020F0502020204030204" pitchFamily="34" charset="0"/>
              </a:rPr>
              <a:t>SWOC</a:t>
            </a:r>
            <a:r>
              <a:rPr lang="pt-PT" dirty="0">
                <a:latin typeface="Calibri" panose="020F0502020204030204" pitchFamily="34" charset="0"/>
              </a:rPr>
              <a:t>)</a:t>
            </a:r>
          </a:p>
          <a:p>
            <a:pPr marL="285750" indent="-285750">
              <a:lnSpc>
                <a:spcPct val="150000"/>
              </a:lnSpc>
              <a:buFont typeface="Arial" pitchFamily="34" charset="0"/>
              <a:buChar char="•"/>
            </a:pPr>
            <a:r>
              <a:rPr lang="pt-PT" dirty="0" smtClean="0">
                <a:latin typeface="Calibri" panose="020F0502020204030204" pitchFamily="34" charset="0"/>
              </a:rPr>
              <a:t>Past </a:t>
            </a:r>
            <a:r>
              <a:rPr lang="pt-PT" dirty="0">
                <a:latin typeface="Calibri" panose="020F0502020204030204" pitchFamily="34" charset="0"/>
              </a:rPr>
              <a:t>and current </a:t>
            </a:r>
            <a:r>
              <a:rPr lang="pt-PT" b="1" dirty="0">
                <a:latin typeface="Calibri" panose="020F0502020204030204" pitchFamily="34" charset="0"/>
              </a:rPr>
              <a:t>donor dependency</a:t>
            </a:r>
          </a:p>
          <a:p>
            <a:pPr marL="285750" indent="-285750">
              <a:lnSpc>
                <a:spcPct val="150000"/>
              </a:lnSpc>
              <a:buFont typeface="Arial" pitchFamily="34" charset="0"/>
              <a:buChar char="•"/>
            </a:pPr>
            <a:r>
              <a:rPr lang="pt-PT" dirty="0">
                <a:latin typeface="Calibri" panose="020F0502020204030204" pitchFamily="34" charset="0"/>
              </a:rPr>
              <a:t>Level of </a:t>
            </a:r>
            <a:r>
              <a:rPr lang="pt-PT" b="1" dirty="0">
                <a:latin typeface="Calibri" panose="020F0502020204030204" pitchFamily="34" charset="0"/>
              </a:rPr>
              <a:t>general reserves</a:t>
            </a:r>
            <a:endParaRPr lang="en-GB" b="1" dirty="0">
              <a:latin typeface="Calibri" panose="020F0502020204030204" pitchFamily="34" charset="0"/>
            </a:endParaRPr>
          </a:p>
          <a:p>
            <a:pPr marL="285750" indent="-285750">
              <a:lnSpc>
                <a:spcPct val="150000"/>
              </a:lnSpc>
              <a:buFont typeface="Arial" pitchFamily="34" charset="0"/>
              <a:buChar char="•"/>
            </a:pPr>
            <a:r>
              <a:rPr lang="pt-PT" dirty="0">
                <a:latin typeface="Calibri" panose="020F0502020204030204" pitchFamily="34" charset="0"/>
              </a:rPr>
              <a:t>Past and current </a:t>
            </a:r>
            <a:r>
              <a:rPr lang="pt-PT" b="1" dirty="0">
                <a:latin typeface="Calibri" panose="020F0502020204030204" pitchFamily="34" charset="0"/>
              </a:rPr>
              <a:t>funding </a:t>
            </a:r>
            <a:r>
              <a:rPr lang="pt-PT" b="1" dirty="0" smtClean="0">
                <a:latin typeface="Calibri" panose="020F0502020204030204" pitchFamily="34" charset="0"/>
              </a:rPr>
              <a:t>mix</a:t>
            </a:r>
            <a:endParaRPr lang="pt-PT" b="1" dirty="0">
              <a:latin typeface="Calibri" panose="020F0502020204030204" pitchFamily="34" charset="0"/>
            </a:endParaRPr>
          </a:p>
        </p:txBody>
      </p:sp>
      <p:sp>
        <p:nvSpPr>
          <p:cNvPr id="6" name="Title 1"/>
          <p:cNvSpPr>
            <a:spLocks noGrp="1"/>
          </p:cNvSpPr>
          <p:nvPr>
            <p:ph type="title"/>
          </p:nvPr>
        </p:nvSpPr>
        <p:spPr>
          <a:xfrm>
            <a:off x="3203848" y="188640"/>
            <a:ext cx="5482952" cy="1143000"/>
          </a:xfrm>
        </p:spPr>
        <p:txBody>
          <a:bodyPr>
            <a:normAutofit fontScale="90000"/>
          </a:bodyPr>
          <a:lstStyle/>
          <a:p>
            <a:r>
              <a:rPr lang="en-GB" sz="3600" dirty="0" smtClean="0">
                <a:latin typeface="Calibri" panose="020F0502020204030204" pitchFamily="34" charset="0"/>
              </a:rPr>
              <a:t>Developing a Financial Strategy</a:t>
            </a:r>
            <a:endParaRPr lang="en-GB" sz="3600" dirty="0">
              <a:latin typeface="Calibri" panose="020F0502020204030204" pitchFamily="34" charset="0"/>
            </a:endParaRPr>
          </a:p>
        </p:txBody>
      </p:sp>
    </p:spTree>
    <p:extLst>
      <p:ext uri="{BB962C8B-B14F-4D97-AF65-F5344CB8AC3E}">
        <p14:creationId xmlns:p14="http://schemas.microsoft.com/office/powerpoint/2010/main" val="456150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GB" sz="1800" b="1" dirty="0" smtClean="0">
                <a:latin typeface="Calibri" panose="020F0502020204030204" pitchFamily="34" charset="0"/>
              </a:rPr>
              <a:t>2.   </a:t>
            </a:r>
            <a:r>
              <a:rPr lang="en-GB" sz="2000" b="1" dirty="0" smtClean="0">
                <a:latin typeface="Calibri" panose="020F0502020204030204" pitchFamily="34" charset="0"/>
              </a:rPr>
              <a:t>Where </a:t>
            </a:r>
            <a:r>
              <a:rPr lang="en-GB" sz="2000" b="1" dirty="0">
                <a:latin typeface="Calibri" panose="020F0502020204030204" pitchFamily="34" charset="0"/>
              </a:rPr>
              <a:t>do we want to be?</a:t>
            </a:r>
          </a:p>
          <a:p>
            <a:pPr marL="0" indent="0" algn="just">
              <a:buNone/>
            </a:pPr>
            <a:endParaRPr lang="en-GB" sz="1700" dirty="0">
              <a:latin typeface="Calibri" panose="020F0502020204030204" pitchFamily="34" charset="0"/>
            </a:endParaRPr>
          </a:p>
          <a:p>
            <a:pPr marL="0" indent="0" algn="just">
              <a:buNone/>
            </a:pPr>
            <a:r>
              <a:rPr lang="en-GB" sz="1800" dirty="0">
                <a:latin typeface="Calibri" panose="020F0502020204030204" pitchFamily="34" charset="0"/>
              </a:rPr>
              <a:t>This section summarises key financial targets for three to five years’ time, and is </a:t>
            </a:r>
            <a:r>
              <a:rPr lang="en-GB" sz="1800" dirty="0" smtClean="0">
                <a:latin typeface="Calibri" panose="020F0502020204030204" pitchFamily="34" charset="0"/>
              </a:rPr>
              <a:t>informed </a:t>
            </a:r>
            <a:r>
              <a:rPr lang="en-GB" sz="1800" dirty="0">
                <a:latin typeface="Calibri" panose="020F0502020204030204" pitchFamily="34" charset="0"/>
              </a:rPr>
              <a:t>by the risks and opportunities identified in the first section. </a:t>
            </a:r>
            <a:endParaRPr lang="en-GB" sz="1800" dirty="0" smtClean="0">
              <a:latin typeface="Calibri" panose="020F0502020204030204" pitchFamily="34" charset="0"/>
            </a:endParaRPr>
          </a:p>
          <a:p>
            <a:pPr marL="0" indent="0" algn="just">
              <a:buNone/>
            </a:pPr>
            <a:endParaRPr lang="en-GB" sz="1800" dirty="0">
              <a:latin typeface="Calibri" panose="020F0502020204030204" pitchFamily="34" charset="0"/>
            </a:endParaRPr>
          </a:p>
          <a:p>
            <a:pPr marL="0" indent="0" algn="just">
              <a:buNone/>
            </a:pPr>
            <a:endParaRPr lang="en-GB" sz="1700" dirty="0" smtClean="0">
              <a:latin typeface="Calibri" panose="020F0502020204030204" pitchFamily="34" charset="0"/>
            </a:endParaRPr>
          </a:p>
          <a:p>
            <a:pPr marL="0" indent="0" algn="just">
              <a:buNone/>
            </a:pPr>
            <a:r>
              <a:rPr lang="en-GB" sz="1800" dirty="0" smtClean="0">
                <a:latin typeface="Calibri" panose="020F0502020204030204" pitchFamily="34" charset="0"/>
              </a:rPr>
              <a:t>It </a:t>
            </a:r>
            <a:r>
              <a:rPr lang="en-GB" sz="1800" dirty="0">
                <a:latin typeface="Calibri" panose="020F0502020204030204" pitchFamily="34" charset="0"/>
              </a:rPr>
              <a:t>will include as a minimum:</a:t>
            </a:r>
          </a:p>
          <a:p>
            <a:pPr algn="just"/>
            <a:endParaRPr lang="en-GB" sz="1400" dirty="0">
              <a:latin typeface="Calibri" panose="020F0502020204030204" pitchFamily="34" charset="0"/>
            </a:endParaRPr>
          </a:p>
          <a:p>
            <a:pPr marL="285750" indent="-285750" algn="just"/>
            <a:r>
              <a:rPr lang="en-GB" sz="1800" dirty="0">
                <a:latin typeface="Calibri" panose="020F0502020204030204" pitchFamily="34" charset="0"/>
              </a:rPr>
              <a:t>The </a:t>
            </a:r>
            <a:r>
              <a:rPr lang="en-GB" sz="1800" b="1" dirty="0">
                <a:latin typeface="Calibri" panose="020F0502020204030204" pitchFamily="34" charset="0"/>
              </a:rPr>
              <a:t>desired funding mix</a:t>
            </a:r>
            <a:r>
              <a:rPr lang="en-GB" sz="1800" dirty="0">
                <a:latin typeface="Calibri" panose="020F0502020204030204" pitchFamily="34" charset="0"/>
              </a:rPr>
              <a:t> – the balance and sources of restricted and unrestricted funds.</a:t>
            </a:r>
          </a:p>
          <a:p>
            <a:pPr marL="285750" indent="-285750" algn="just"/>
            <a:r>
              <a:rPr lang="en-GB" sz="1800" b="1" dirty="0">
                <a:latin typeface="Calibri" panose="020F0502020204030204" pitchFamily="34" charset="0"/>
              </a:rPr>
              <a:t>Donor dependency</a:t>
            </a:r>
            <a:r>
              <a:rPr lang="en-GB" sz="1800" dirty="0">
                <a:latin typeface="Calibri" panose="020F0502020204030204" pitchFamily="34" charset="0"/>
              </a:rPr>
              <a:t> – linked to the funding mix, this is the realistic and appropriate level of funding to accept from donor agencies (expressed as a percentage of overall income).</a:t>
            </a:r>
          </a:p>
          <a:p>
            <a:pPr marL="285750" indent="-285750" algn="just"/>
            <a:r>
              <a:rPr lang="en-GB" sz="1800" b="1" dirty="0">
                <a:latin typeface="Calibri" panose="020F0502020204030204" pitchFamily="34" charset="0"/>
              </a:rPr>
              <a:t>Level of general reserves</a:t>
            </a:r>
            <a:r>
              <a:rPr lang="en-GB" sz="1800" dirty="0">
                <a:latin typeface="Calibri" panose="020F0502020204030204" pitchFamily="34" charset="0"/>
              </a:rPr>
              <a:t> – usually expressed as the number of days that the organisation could continue without external funding.</a:t>
            </a:r>
          </a:p>
          <a:p>
            <a:pPr algn="just"/>
            <a:endParaRPr lang="en-GB" sz="1700" dirty="0">
              <a:latin typeface="Calibri" panose="020F0502020204030204" pitchFamily="34" charset="0"/>
            </a:endParaRPr>
          </a:p>
        </p:txBody>
      </p:sp>
      <p:sp>
        <p:nvSpPr>
          <p:cNvPr id="5" name="Title 1"/>
          <p:cNvSpPr>
            <a:spLocks noGrp="1"/>
          </p:cNvSpPr>
          <p:nvPr>
            <p:ph type="title"/>
          </p:nvPr>
        </p:nvSpPr>
        <p:spPr>
          <a:xfrm>
            <a:off x="3203848" y="188640"/>
            <a:ext cx="5482952" cy="1143000"/>
          </a:xfrm>
        </p:spPr>
        <p:txBody>
          <a:bodyPr>
            <a:normAutofit fontScale="90000"/>
          </a:bodyPr>
          <a:lstStyle/>
          <a:p>
            <a:r>
              <a:rPr lang="en-GB" sz="3600" dirty="0" smtClean="0">
                <a:latin typeface="Calibri" panose="020F0502020204030204" pitchFamily="34" charset="0"/>
              </a:rPr>
              <a:t>Developing a Financial Strategy</a:t>
            </a:r>
            <a:endParaRPr lang="en-GB" sz="3600" dirty="0">
              <a:latin typeface="Calibri" panose="020F0502020204030204" pitchFamily="34" charset="0"/>
            </a:endParaRPr>
          </a:p>
        </p:txBody>
      </p:sp>
    </p:spTree>
    <p:extLst>
      <p:ext uri="{BB962C8B-B14F-4D97-AF65-F5344CB8AC3E}">
        <p14:creationId xmlns:p14="http://schemas.microsoft.com/office/powerpoint/2010/main" val="458416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848" y="1340768"/>
            <a:ext cx="8229600" cy="4752528"/>
          </a:xfrm>
        </p:spPr>
        <p:txBody>
          <a:bodyPr>
            <a:noAutofit/>
          </a:bodyPr>
          <a:lstStyle/>
          <a:p>
            <a:pPr marL="0" indent="0">
              <a:buNone/>
            </a:pPr>
            <a:r>
              <a:rPr lang="en-GB" sz="1800" b="1" dirty="0" smtClean="0">
                <a:latin typeface="Calibri" panose="020F0502020204030204" pitchFamily="34" charset="0"/>
              </a:rPr>
              <a:t>3.   </a:t>
            </a:r>
            <a:r>
              <a:rPr lang="en-GB" sz="2000" b="1" dirty="0" smtClean="0">
                <a:latin typeface="Calibri" panose="020F0502020204030204" pitchFamily="34" charset="0"/>
              </a:rPr>
              <a:t>How do we get there?</a:t>
            </a:r>
          </a:p>
          <a:p>
            <a:endParaRPr lang="en-GB" sz="1800" b="1" dirty="0" smtClean="0">
              <a:latin typeface="Calibri" panose="020F0502020204030204" pitchFamily="34" charset="0"/>
            </a:endParaRPr>
          </a:p>
          <a:p>
            <a:pPr marL="0" indent="0" algn="just">
              <a:buNone/>
            </a:pPr>
            <a:r>
              <a:rPr lang="en-GB" sz="1800" dirty="0" smtClean="0">
                <a:latin typeface="Calibri" panose="020F0502020204030204" pitchFamily="34" charset="0"/>
              </a:rPr>
              <a:t>This is the ‘meat’ of the financing strategy. It describes what actions you will take each year to finance the strategic plan and achieve the financial targets identified in the second section.</a:t>
            </a:r>
          </a:p>
          <a:p>
            <a:pPr marL="0" indent="0">
              <a:buNone/>
            </a:pPr>
            <a:endParaRPr lang="en-GB" sz="1800" dirty="0" smtClean="0">
              <a:latin typeface="Calibri" panose="020F0502020204030204" pitchFamily="34" charset="0"/>
            </a:endParaRPr>
          </a:p>
          <a:p>
            <a:pPr marL="0" indent="0">
              <a:buNone/>
            </a:pPr>
            <a:r>
              <a:rPr lang="en-GB" sz="1800" dirty="0" smtClean="0">
                <a:latin typeface="Calibri" panose="020F0502020204030204" pitchFamily="34" charset="0"/>
              </a:rPr>
              <a:t>This might include sections on </a:t>
            </a:r>
            <a:r>
              <a:rPr lang="en-GB" sz="1800" b="1" dirty="0" smtClean="0">
                <a:latin typeface="Calibri" panose="020F0502020204030204" pitchFamily="34" charset="0"/>
              </a:rPr>
              <a:t>how</a:t>
            </a:r>
            <a:r>
              <a:rPr lang="en-GB" sz="1800" dirty="0" smtClean="0">
                <a:latin typeface="Calibri" panose="020F0502020204030204" pitchFamily="34" charset="0"/>
              </a:rPr>
              <a:t> to:</a:t>
            </a:r>
          </a:p>
          <a:p>
            <a:pPr marL="0" indent="0">
              <a:buNone/>
            </a:pPr>
            <a:endParaRPr lang="en-GB" sz="800" dirty="0" smtClean="0">
              <a:latin typeface="Calibri" panose="020F0502020204030204" pitchFamily="34" charset="0"/>
            </a:endParaRPr>
          </a:p>
          <a:p>
            <a:pPr marL="285750" indent="-285750">
              <a:lnSpc>
                <a:spcPct val="150000"/>
              </a:lnSpc>
            </a:pPr>
            <a:r>
              <a:rPr lang="en-GB" sz="1800" dirty="0" smtClean="0">
                <a:latin typeface="Calibri" panose="020F0502020204030204" pitchFamily="34" charset="0"/>
              </a:rPr>
              <a:t>Increase the </a:t>
            </a:r>
            <a:r>
              <a:rPr lang="en-GB" sz="1800" b="1" dirty="0" smtClean="0">
                <a:latin typeface="Calibri" panose="020F0502020204030204" pitchFamily="34" charset="0"/>
              </a:rPr>
              <a:t>mix and level of unrestricted </a:t>
            </a:r>
            <a:r>
              <a:rPr lang="en-GB" sz="1800" dirty="0" smtClean="0">
                <a:latin typeface="Calibri" panose="020F0502020204030204" pitchFamily="34" charset="0"/>
              </a:rPr>
              <a:t>funds</a:t>
            </a:r>
          </a:p>
          <a:p>
            <a:pPr marL="285750" indent="-285750">
              <a:lnSpc>
                <a:spcPct val="150000"/>
              </a:lnSpc>
            </a:pPr>
            <a:r>
              <a:rPr lang="en-GB" sz="1800" dirty="0" smtClean="0">
                <a:latin typeface="Calibri" panose="020F0502020204030204" pitchFamily="34" charset="0"/>
              </a:rPr>
              <a:t>Finance </a:t>
            </a:r>
            <a:r>
              <a:rPr lang="en-GB" sz="1800" b="1" dirty="0" smtClean="0">
                <a:latin typeface="Calibri" panose="020F0502020204030204" pitchFamily="34" charset="0"/>
              </a:rPr>
              <a:t>core</a:t>
            </a:r>
            <a:r>
              <a:rPr lang="en-GB" sz="1800" dirty="0" smtClean="0">
                <a:latin typeface="Calibri" panose="020F0502020204030204" pitchFamily="34" charset="0"/>
              </a:rPr>
              <a:t> costs</a:t>
            </a:r>
          </a:p>
          <a:p>
            <a:pPr marL="285750" indent="-285750">
              <a:lnSpc>
                <a:spcPct val="150000"/>
              </a:lnSpc>
            </a:pPr>
            <a:r>
              <a:rPr lang="en-GB" sz="1800" dirty="0" smtClean="0">
                <a:latin typeface="Calibri" panose="020F0502020204030204" pitchFamily="34" charset="0"/>
              </a:rPr>
              <a:t>Build up </a:t>
            </a:r>
            <a:r>
              <a:rPr lang="en-GB" sz="1800" b="1" dirty="0" smtClean="0">
                <a:latin typeface="Calibri" panose="020F0502020204030204" pitchFamily="34" charset="0"/>
              </a:rPr>
              <a:t>reserves</a:t>
            </a:r>
          </a:p>
          <a:p>
            <a:pPr marL="285750" indent="-285750">
              <a:lnSpc>
                <a:spcPct val="150000"/>
              </a:lnSpc>
            </a:pPr>
            <a:r>
              <a:rPr lang="en-GB" sz="1800" dirty="0" smtClean="0">
                <a:latin typeface="Calibri" panose="020F0502020204030204" pitchFamily="34" charset="0"/>
              </a:rPr>
              <a:t>Replace and maintain </a:t>
            </a:r>
            <a:r>
              <a:rPr lang="en-GB" sz="1800" b="1" dirty="0" smtClean="0">
                <a:latin typeface="Calibri" panose="020F0502020204030204" pitchFamily="34" charset="0"/>
              </a:rPr>
              <a:t>fixed assets</a:t>
            </a:r>
          </a:p>
          <a:p>
            <a:pPr marL="285750" indent="-285750">
              <a:lnSpc>
                <a:spcPct val="150000"/>
              </a:lnSpc>
            </a:pPr>
            <a:r>
              <a:rPr lang="en-GB" sz="1800" dirty="0" smtClean="0">
                <a:latin typeface="Calibri" panose="020F0502020204030204" pitchFamily="34" charset="0"/>
              </a:rPr>
              <a:t>Apply funds to achieve </a:t>
            </a:r>
            <a:r>
              <a:rPr lang="en-GB" sz="1800" b="1" dirty="0" smtClean="0">
                <a:latin typeface="Calibri" panose="020F0502020204030204" pitchFamily="34" charset="0"/>
              </a:rPr>
              <a:t>maximum benefit</a:t>
            </a:r>
          </a:p>
          <a:p>
            <a:pPr marL="0" indent="0">
              <a:buNone/>
            </a:pPr>
            <a:endParaRPr lang="en-GB" sz="800" dirty="0">
              <a:latin typeface="Calibri" panose="020F0502020204030204" pitchFamily="34" charset="0"/>
            </a:endParaRPr>
          </a:p>
        </p:txBody>
      </p:sp>
      <p:sp>
        <p:nvSpPr>
          <p:cNvPr id="5" name="Title 1"/>
          <p:cNvSpPr>
            <a:spLocks noGrp="1"/>
          </p:cNvSpPr>
          <p:nvPr>
            <p:ph type="title"/>
          </p:nvPr>
        </p:nvSpPr>
        <p:spPr>
          <a:xfrm>
            <a:off x="3203848" y="188640"/>
            <a:ext cx="5482952" cy="1143000"/>
          </a:xfrm>
        </p:spPr>
        <p:txBody>
          <a:bodyPr>
            <a:normAutofit fontScale="90000"/>
          </a:bodyPr>
          <a:lstStyle/>
          <a:p>
            <a:r>
              <a:rPr lang="en-GB" sz="3600" dirty="0" smtClean="0">
                <a:latin typeface="Calibri" panose="020F0502020204030204" pitchFamily="34" charset="0"/>
              </a:rPr>
              <a:t>Developing a Financial Strategy</a:t>
            </a:r>
            <a:endParaRPr lang="en-GB" sz="3600" dirty="0">
              <a:latin typeface="Calibri" panose="020F0502020204030204" pitchFamily="34" charset="0"/>
            </a:endParaRPr>
          </a:p>
        </p:txBody>
      </p:sp>
    </p:spTree>
    <p:extLst>
      <p:ext uri="{BB962C8B-B14F-4D97-AF65-F5344CB8AC3E}">
        <p14:creationId xmlns:p14="http://schemas.microsoft.com/office/powerpoint/2010/main" val="3853128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1268760"/>
            <a:ext cx="8334137" cy="5078313"/>
          </a:xfrm>
          <a:prstGeom prst="rect">
            <a:avLst/>
          </a:prstGeom>
        </p:spPr>
        <p:txBody>
          <a:bodyPr wrap="square">
            <a:spAutoFit/>
          </a:bodyPr>
          <a:lstStyle/>
          <a:p>
            <a:pPr algn="just"/>
            <a:r>
              <a:rPr lang="en-GB" b="1" dirty="0" smtClean="0">
                <a:latin typeface="Calibri" panose="020F0502020204030204" pitchFamily="34" charset="0"/>
              </a:rPr>
              <a:t>4.   </a:t>
            </a:r>
            <a:r>
              <a:rPr lang="en-GB" sz="2000" b="1" dirty="0" smtClean="0">
                <a:latin typeface="Calibri" panose="020F0502020204030204" pitchFamily="34" charset="0"/>
              </a:rPr>
              <a:t>Key Policies</a:t>
            </a:r>
          </a:p>
          <a:p>
            <a:pPr algn="just"/>
            <a:endParaRPr lang="pt-PT" sz="1700" dirty="0" smtClean="0">
              <a:latin typeface="Calibri" panose="020F0502020204030204" pitchFamily="34" charset="0"/>
            </a:endParaRPr>
          </a:p>
          <a:p>
            <a:pPr algn="just"/>
            <a:r>
              <a:rPr lang="pt-PT" sz="1700" dirty="0" smtClean="0">
                <a:latin typeface="Calibri" panose="020F0502020204030204" pitchFamily="34" charset="0"/>
              </a:rPr>
              <a:t>Once you have established your goals and how to achieve them, you must define the conditions or ‘rules’ that guide your organisation’s activities, for both internal and external knowledge.</a:t>
            </a:r>
          </a:p>
          <a:p>
            <a:pPr algn="just"/>
            <a:endParaRPr lang="pt-PT" sz="1700" dirty="0">
              <a:latin typeface="Calibri" panose="020F0502020204030204" pitchFamily="34" charset="0"/>
            </a:endParaRPr>
          </a:p>
          <a:p>
            <a:pPr algn="just"/>
            <a:r>
              <a:rPr lang="pt-PT" sz="1700" dirty="0" smtClean="0">
                <a:latin typeface="Calibri" panose="020F0502020204030204" pitchFamily="34" charset="0"/>
              </a:rPr>
              <a:t>The most common policies for NGOs are:</a:t>
            </a:r>
          </a:p>
          <a:p>
            <a:pPr algn="just"/>
            <a:endParaRPr lang="en-GB" sz="1700" dirty="0">
              <a:latin typeface="Calibri" panose="020F0502020204030204" pitchFamily="34" charset="0"/>
            </a:endParaRPr>
          </a:p>
          <a:p>
            <a:pPr algn="just"/>
            <a:r>
              <a:rPr lang="en-GB" sz="1700" b="1" dirty="0" smtClean="0">
                <a:latin typeface="Calibri" panose="020F0502020204030204" pitchFamily="34" charset="0"/>
              </a:rPr>
              <a:t>Reserves </a:t>
            </a:r>
            <a:r>
              <a:rPr lang="en-GB" sz="1700" b="1" dirty="0">
                <a:latin typeface="Calibri" panose="020F0502020204030204" pitchFamily="34" charset="0"/>
              </a:rPr>
              <a:t>policy</a:t>
            </a:r>
            <a:r>
              <a:rPr lang="en-GB" sz="1700" dirty="0">
                <a:latin typeface="Calibri" panose="020F0502020204030204" pitchFamily="34" charset="0"/>
              </a:rPr>
              <a:t> – what level </a:t>
            </a:r>
            <a:r>
              <a:rPr lang="en-GB" sz="1700" dirty="0" smtClean="0">
                <a:latin typeface="Calibri" panose="020F0502020204030204" pitchFamily="34" charset="0"/>
              </a:rPr>
              <a:t>of reserves you </a:t>
            </a:r>
            <a:r>
              <a:rPr lang="en-GB" sz="1700" dirty="0">
                <a:latin typeface="Calibri" panose="020F0502020204030204" pitchFamily="34" charset="0"/>
              </a:rPr>
              <a:t>aim to build up, and how surpluses will be handled</a:t>
            </a:r>
            <a:r>
              <a:rPr lang="en-GB" sz="1700" dirty="0" smtClean="0">
                <a:latin typeface="Calibri" panose="020F0502020204030204" pitchFamily="34" charset="0"/>
              </a:rPr>
              <a:t>.</a:t>
            </a:r>
          </a:p>
          <a:p>
            <a:pPr algn="just"/>
            <a:endParaRPr lang="en-GB" sz="1700" dirty="0" smtClean="0">
              <a:latin typeface="Calibri" panose="020F0502020204030204" pitchFamily="34" charset="0"/>
            </a:endParaRPr>
          </a:p>
          <a:p>
            <a:pPr algn="just"/>
            <a:r>
              <a:rPr lang="en-GB" sz="1700" b="1" dirty="0">
                <a:latin typeface="Calibri" panose="020F0502020204030204" pitchFamily="34" charset="0"/>
              </a:rPr>
              <a:t>Core costs policy</a:t>
            </a:r>
            <a:r>
              <a:rPr lang="en-GB" sz="1700" dirty="0">
                <a:latin typeface="Calibri" panose="020F0502020204030204" pitchFamily="34" charset="0"/>
              </a:rPr>
              <a:t> – what method will be used to </a:t>
            </a:r>
            <a:r>
              <a:rPr lang="en-GB" sz="1700" dirty="0" smtClean="0">
                <a:latin typeface="Calibri" panose="020F0502020204030204" pitchFamily="34" charset="0"/>
              </a:rPr>
              <a:t>recover programme support costs</a:t>
            </a:r>
            <a:r>
              <a:rPr lang="en-GB" sz="1700" dirty="0">
                <a:latin typeface="Calibri" panose="020F0502020204030204" pitchFamily="34" charset="0"/>
              </a:rPr>
              <a:t> from projects and funders</a:t>
            </a:r>
            <a:r>
              <a:rPr lang="en-GB" sz="1700" dirty="0" smtClean="0">
                <a:latin typeface="Calibri" panose="020F0502020204030204" pitchFamily="34" charset="0"/>
              </a:rPr>
              <a:t>.</a:t>
            </a:r>
          </a:p>
          <a:p>
            <a:pPr algn="just"/>
            <a:endParaRPr lang="en-GB" sz="1700" dirty="0">
              <a:latin typeface="Calibri" panose="020F0502020204030204" pitchFamily="34" charset="0"/>
            </a:endParaRPr>
          </a:p>
          <a:p>
            <a:pPr algn="just"/>
            <a:r>
              <a:rPr lang="en-GB" sz="1700" b="1" dirty="0">
                <a:latin typeface="Calibri" panose="020F0502020204030204" pitchFamily="34" charset="0"/>
              </a:rPr>
              <a:t>Pricing and cost recovery policy</a:t>
            </a:r>
            <a:r>
              <a:rPr lang="en-GB" sz="1700" dirty="0">
                <a:latin typeface="Calibri" panose="020F0502020204030204" pitchFamily="34" charset="0"/>
              </a:rPr>
              <a:t> – where charges are to be made to service users, this will explain the basis and formula used for the charging, and the pricing structure</a:t>
            </a:r>
            <a:r>
              <a:rPr lang="en-GB" sz="1700" dirty="0" smtClean="0">
                <a:latin typeface="Calibri" panose="020F0502020204030204" pitchFamily="34" charset="0"/>
              </a:rPr>
              <a:t>.</a:t>
            </a:r>
          </a:p>
          <a:p>
            <a:pPr algn="just"/>
            <a:endParaRPr lang="en-GB" sz="1700" dirty="0">
              <a:latin typeface="Calibri" panose="020F0502020204030204" pitchFamily="34" charset="0"/>
            </a:endParaRPr>
          </a:p>
          <a:p>
            <a:pPr algn="just"/>
            <a:r>
              <a:rPr lang="en-GB" sz="1700" b="1" dirty="0">
                <a:latin typeface="Calibri" panose="020F0502020204030204" pitchFamily="34" charset="0"/>
              </a:rPr>
              <a:t>Ethical policy </a:t>
            </a:r>
            <a:r>
              <a:rPr lang="en-GB" sz="1700" dirty="0">
                <a:latin typeface="Calibri" panose="020F0502020204030204" pitchFamily="34" charset="0"/>
              </a:rPr>
              <a:t>– this will explain who the NGO will or will not </a:t>
            </a:r>
            <a:r>
              <a:rPr lang="en-GB" sz="1700" dirty="0" smtClean="0">
                <a:latin typeface="Calibri" panose="020F0502020204030204" pitchFamily="34" charset="0"/>
              </a:rPr>
              <a:t>accept funds</a:t>
            </a:r>
            <a:r>
              <a:rPr lang="en-GB" sz="1700" dirty="0">
                <a:latin typeface="Calibri" panose="020F0502020204030204" pitchFamily="34" charset="0"/>
              </a:rPr>
              <a:t> from and what funds may or may not be used for</a:t>
            </a:r>
            <a:r>
              <a:rPr lang="en-GB" sz="1700" dirty="0" smtClean="0">
                <a:latin typeface="Calibri" panose="020F0502020204030204" pitchFamily="34" charset="0"/>
              </a:rPr>
              <a:t>.</a:t>
            </a:r>
            <a:endParaRPr lang="en-GB" sz="1700" dirty="0">
              <a:latin typeface="Calibri" panose="020F0502020204030204" pitchFamily="34" charset="0"/>
            </a:endParaRPr>
          </a:p>
        </p:txBody>
      </p:sp>
      <p:sp>
        <p:nvSpPr>
          <p:cNvPr id="6" name="Title 1"/>
          <p:cNvSpPr>
            <a:spLocks noGrp="1"/>
          </p:cNvSpPr>
          <p:nvPr>
            <p:ph type="title"/>
          </p:nvPr>
        </p:nvSpPr>
        <p:spPr>
          <a:xfrm>
            <a:off x="3203848" y="188640"/>
            <a:ext cx="5482952" cy="1143000"/>
          </a:xfrm>
        </p:spPr>
        <p:txBody>
          <a:bodyPr>
            <a:normAutofit fontScale="90000"/>
          </a:bodyPr>
          <a:lstStyle/>
          <a:p>
            <a:r>
              <a:rPr lang="en-GB" sz="3600" dirty="0" smtClean="0">
                <a:latin typeface="Calibri" panose="020F0502020204030204" pitchFamily="34" charset="0"/>
              </a:rPr>
              <a:t>Developing a Financial Strategy</a:t>
            </a:r>
            <a:endParaRPr lang="en-GB" sz="3600" dirty="0">
              <a:latin typeface="Calibri" panose="020F0502020204030204" pitchFamily="34" charset="0"/>
            </a:endParaRPr>
          </a:p>
        </p:txBody>
      </p:sp>
    </p:spTree>
    <p:extLst>
      <p:ext uri="{BB962C8B-B14F-4D97-AF65-F5344CB8AC3E}">
        <p14:creationId xmlns:p14="http://schemas.microsoft.com/office/powerpoint/2010/main" val="3551536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3EFD15C2C40049B48C40B71C72A74F" ma:contentTypeVersion="8" ma:contentTypeDescription="Create a new document." ma:contentTypeScope="" ma:versionID="3a7cc801a87ae44be6862465561f1084">
  <xsd:schema xmlns:xsd="http://www.w3.org/2001/XMLSchema" xmlns:xs="http://www.w3.org/2001/XMLSchema" xmlns:p="http://schemas.microsoft.com/office/2006/metadata/properties" xmlns:ns1="http://schemas.microsoft.com/sharepoint/v3" xmlns:ns2="a9f10b39-a093-4757-aeb8-5410374eb2a7" xmlns:ns3="dc9028d0-f0cd-4261-89dd-b983541b71e9" targetNamespace="http://schemas.microsoft.com/office/2006/metadata/properties" ma:root="true" ma:fieldsID="7f51384c58526c0d6664d0316935718a" ns1:_="" ns2:_="" ns3:_="">
    <xsd:import namespace="http://schemas.microsoft.com/sharepoint/v3"/>
    <xsd:import namespace="a9f10b39-a093-4757-aeb8-5410374eb2a7"/>
    <xsd:import namespace="dc9028d0-f0cd-4261-89dd-b983541b71e9"/>
    <xsd:element name="properties">
      <xsd:complexType>
        <xsd:sequence>
          <xsd:element name="documentManagement">
            <xsd:complexType>
              <xsd:all>
                <xsd:element ref="ns2:Comments" minOccurs="0"/>
                <xsd:element ref="ns3:SharedWithUsers" minOccurs="0"/>
                <xsd:element ref="ns1:Full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ullName" ma:index="10" nillable="true" ma:displayName="Full Name" ma:internalName="Full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f10b39-a093-4757-aeb8-5410374eb2a7" elementFormDefault="qualified">
    <xsd:import namespace="http://schemas.microsoft.com/office/2006/documentManagement/types"/>
    <xsd:import namespace="http://schemas.microsoft.com/office/infopath/2007/PartnerControls"/>
    <xsd:element name="Comments" ma:index="8" nillable="true" ma:displayName="Comments" ma:internalName="Comments"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9028d0-f0cd-4261-89dd-b983541b71e9"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ullName xmlns="http://schemas.microsoft.com/sharepoint/v3" xsi:nil="true"/>
    <Comments xmlns="a9f10b39-a093-4757-aeb8-5410374eb2a7" xsi:nil="true"/>
  </documentManagement>
</p:properties>
</file>

<file path=customXml/itemProps1.xml><?xml version="1.0" encoding="utf-8"?>
<ds:datastoreItem xmlns:ds="http://schemas.openxmlformats.org/officeDocument/2006/customXml" ds:itemID="{774AACD2-3F89-4EE7-AF28-3502DE2C59EB}">
  <ds:schemaRefs>
    <ds:schemaRef ds:uri="http://schemas.microsoft.com/sharepoint/v3/contenttype/forms"/>
  </ds:schemaRefs>
</ds:datastoreItem>
</file>

<file path=customXml/itemProps2.xml><?xml version="1.0" encoding="utf-8"?>
<ds:datastoreItem xmlns:ds="http://schemas.openxmlformats.org/officeDocument/2006/customXml" ds:itemID="{B7A92AFA-8CA1-45A7-94FE-7F20E28AEB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f10b39-a093-4757-aeb8-5410374eb2a7"/>
    <ds:schemaRef ds:uri="dc9028d0-f0cd-4261-89dd-b983541b7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951774-905E-4043-9E1A-6997D86A8276}">
  <ds:schemaRefs>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terms/"/>
    <ds:schemaRef ds:uri="dc9028d0-f0cd-4261-89dd-b983541b71e9"/>
    <ds:schemaRef ds:uri="a9f10b39-a093-4757-aeb8-5410374eb2a7"/>
    <ds:schemaRef ds:uri="http://schemas.microsoft.com/sharepoint/v3"/>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2021</TotalTime>
  <Words>3357</Words>
  <Application>Microsoft Office PowerPoint</Application>
  <PresentationFormat>On-screen Show (4:3)</PresentationFormat>
  <Paragraphs>717</Paragraphs>
  <Slides>41</Slides>
  <Notes>17</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3_Default Design</vt:lpstr>
      <vt:lpstr>PowerPoint Presentation</vt:lpstr>
      <vt:lpstr>What is Financial Sustainability?</vt:lpstr>
      <vt:lpstr>Indicators of Financial Sustainability</vt:lpstr>
      <vt:lpstr>Why is a Financial Strategy Important?</vt:lpstr>
      <vt:lpstr>Developing a Financial Strategy</vt:lpstr>
      <vt:lpstr>Developing a Financial Strategy</vt:lpstr>
      <vt:lpstr>Developing a Financial Strategy</vt:lpstr>
      <vt:lpstr>Developing a Financial Strategy</vt:lpstr>
      <vt:lpstr>Developing a Financial Strategy</vt:lpstr>
      <vt:lpstr>Stakeholder Analysis</vt:lpstr>
      <vt:lpstr>Activity: Basic Stakeholder Analysis</vt:lpstr>
      <vt:lpstr>PowerPoint Presentation</vt:lpstr>
      <vt:lpstr>[Org]’s Stakeholder Analysis</vt:lpstr>
      <vt:lpstr>Activity: [Org]’s Stakeholder Action Plan</vt:lpstr>
      <vt:lpstr>SWOC Analysis</vt:lpstr>
      <vt:lpstr>Activity: SWOC Analysis</vt:lpstr>
      <vt:lpstr>Activity: SWOC Analysis</vt:lpstr>
      <vt:lpstr>PowerPoint Presentation</vt:lpstr>
      <vt:lpstr>PowerPoint Presentation</vt:lpstr>
      <vt:lpstr>PowerPoint Presentation</vt:lpstr>
      <vt:lpstr>PowerPoint Presentation</vt:lpstr>
      <vt:lpstr>Financial Sustainability Workshop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Activity: Funding Mix 201X-201Y</vt:lpstr>
      <vt:lpstr>Activity: Funding Mix 201X-201Y</vt:lpstr>
      <vt:lpstr>PowerPoint Presentation</vt:lpstr>
      <vt:lpstr>Activity: The Strategy  Where do we want to be?</vt:lpstr>
      <vt:lpstr>Activity: The Strategy  How do we get there?</vt:lpstr>
      <vt:lpstr>Policies – Your rules</vt:lpstr>
      <vt:lpstr>Policies – Your rules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Drury</dc:creator>
  <cp:lastModifiedBy>Sara Calcada</cp:lastModifiedBy>
  <cp:revision>137</cp:revision>
  <dcterms:created xsi:type="dcterms:W3CDTF">2012-11-06T15:21:54Z</dcterms:created>
  <dcterms:modified xsi:type="dcterms:W3CDTF">2014-02-17T16:28:43Z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0x0101003A3EFD15C2C40049B48C40B71C72A74F</vt:lpwstr>
  </property>
  <property fmtid="{D5CDD505-2E9C-101B-9397-08002B2CF9AE}" pid="3" name="_dlc_DocIdItemGuid">
    <vt:lpwstr>88a49864-7900-4c16-b9d0-d466e6bd7832</vt:lpwstr>
  </property>
</Properties>
</file>